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5" r:id="rId1"/>
  </p:sldMasterIdLst>
  <p:notesMasterIdLst>
    <p:notesMasterId r:id="rId50"/>
  </p:notesMasterIdLst>
  <p:handoutMasterIdLst>
    <p:handoutMasterId r:id="rId51"/>
  </p:handoutMasterIdLst>
  <p:sldIdLst>
    <p:sldId id="367" r:id="rId2"/>
    <p:sldId id="703" r:id="rId3"/>
    <p:sldId id="705" r:id="rId4"/>
    <p:sldId id="763" r:id="rId5"/>
    <p:sldId id="714" r:id="rId6"/>
    <p:sldId id="764" r:id="rId7"/>
    <p:sldId id="720" r:id="rId8"/>
    <p:sldId id="748" r:id="rId9"/>
    <p:sldId id="702" r:id="rId10"/>
    <p:sldId id="721" r:id="rId11"/>
    <p:sldId id="707" r:id="rId12"/>
    <p:sldId id="722" r:id="rId13"/>
    <p:sldId id="723" r:id="rId14"/>
    <p:sldId id="726" r:id="rId15"/>
    <p:sldId id="724" r:id="rId16"/>
    <p:sldId id="725" r:id="rId17"/>
    <p:sldId id="712" r:id="rId18"/>
    <p:sldId id="749" r:id="rId19"/>
    <p:sldId id="729" r:id="rId20"/>
    <p:sldId id="750" r:id="rId21"/>
    <p:sldId id="731" r:id="rId22"/>
    <p:sldId id="751" r:id="rId23"/>
    <p:sldId id="733" r:id="rId24"/>
    <p:sldId id="734" r:id="rId25"/>
    <p:sldId id="760" r:id="rId26"/>
    <p:sldId id="735" r:id="rId27"/>
    <p:sldId id="758" r:id="rId28"/>
    <p:sldId id="736" r:id="rId29"/>
    <p:sldId id="737" r:id="rId30"/>
    <p:sldId id="738" r:id="rId31"/>
    <p:sldId id="739" r:id="rId32"/>
    <p:sldId id="740" r:id="rId33"/>
    <p:sldId id="753" r:id="rId34"/>
    <p:sldId id="743" r:id="rId35"/>
    <p:sldId id="754" r:id="rId36"/>
    <p:sldId id="744" r:id="rId37"/>
    <p:sldId id="755" r:id="rId38"/>
    <p:sldId id="756" r:id="rId39"/>
    <p:sldId id="757" r:id="rId40"/>
    <p:sldId id="747" r:id="rId41"/>
    <p:sldId id="752" r:id="rId42"/>
    <p:sldId id="761" r:id="rId43"/>
    <p:sldId id="762" r:id="rId44"/>
    <p:sldId id="741" r:id="rId45"/>
    <p:sldId id="742" r:id="rId46"/>
    <p:sldId id="745" r:id="rId47"/>
    <p:sldId id="746" r:id="rId48"/>
    <p:sldId id="759" r:id="rId49"/>
  </p:sldIdLst>
  <p:sldSz cx="9144000" cy="6858000" type="screen4x3"/>
  <p:notesSz cx="7010400" cy="9296400"/>
  <p:defaultTextStyle>
    <a:defPPr>
      <a:defRPr lang="en-US"/>
    </a:defPPr>
    <a:lvl1pPr algn="l" rtl="0" fontAlgn="base">
      <a:spcBef>
        <a:spcPct val="0"/>
      </a:spcBef>
      <a:spcAft>
        <a:spcPct val="0"/>
      </a:spcAft>
      <a:defRPr kumimoji="1" kern="1200">
        <a:solidFill>
          <a:schemeClr val="tx1"/>
        </a:solidFill>
        <a:latin typeface="Arial" charset="0"/>
        <a:ea typeface="新細明體" charset="-120"/>
        <a:cs typeface="Arial" charset="0"/>
      </a:defRPr>
    </a:lvl1pPr>
    <a:lvl2pPr marL="457200" algn="l" rtl="0" fontAlgn="base">
      <a:spcBef>
        <a:spcPct val="0"/>
      </a:spcBef>
      <a:spcAft>
        <a:spcPct val="0"/>
      </a:spcAft>
      <a:defRPr kumimoji="1" kern="1200">
        <a:solidFill>
          <a:schemeClr val="tx1"/>
        </a:solidFill>
        <a:latin typeface="Arial" charset="0"/>
        <a:ea typeface="新細明體" charset="-120"/>
        <a:cs typeface="Arial" charset="0"/>
      </a:defRPr>
    </a:lvl2pPr>
    <a:lvl3pPr marL="914400" algn="l" rtl="0" fontAlgn="base">
      <a:spcBef>
        <a:spcPct val="0"/>
      </a:spcBef>
      <a:spcAft>
        <a:spcPct val="0"/>
      </a:spcAft>
      <a:defRPr kumimoji="1" kern="1200">
        <a:solidFill>
          <a:schemeClr val="tx1"/>
        </a:solidFill>
        <a:latin typeface="Arial" charset="0"/>
        <a:ea typeface="新細明體" charset="-120"/>
        <a:cs typeface="Arial" charset="0"/>
      </a:defRPr>
    </a:lvl3pPr>
    <a:lvl4pPr marL="1371600" algn="l" rtl="0" fontAlgn="base">
      <a:spcBef>
        <a:spcPct val="0"/>
      </a:spcBef>
      <a:spcAft>
        <a:spcPct val="0"/>
      </a:spcAft>
      <a:defRPr kumimoji="1" kern="1200">
        <a:solidFill>
          <a:schemeClr val="tx1"/>
        </a:solidFill>
        <a:latin typeface="Arial" charset="0"/>
        <a:ea typeface="新細明體" charset="-120"/>
        <a:cs typeface="Arial" charset="0"/>
      </a:defRPr>
    </a:lvl4pPr>
    <a:lvl5pPr marL="1828800" algn="l" rtl="0" fontAlgn="base">
      <a:spcBef>
        <a:spcPct val="0"/>
      </a:spcBef>
      <a:spcAft>
        <a:spcPct val="0"/>
      </a:spcAft>
      <a:defRPr kumimoji="1" kern="1200">
        <a:solidFill>
          <a:schemeClr val="tx1"/>
        </a:solidFill>
        <a:latin typeface="Arial" charset="0"/>
        <a:ea typeface="新細明體" charset="-120"/>
        <a:cs typeface="Arial" charset="0"/>
      </a:defRPr>
    </a:lvl5pPr>
    <a:lvl6pPr marL="2286000" algn="l" defTabSz="914400" rtl="0" eaLnBrk="1" latinLnBrk="0" hangingPunct="1">
      <a:defRPr kumimoji="1" kern="1200">
        <a:solidFill>
          <a:schemeClr val="tx1"/>
        </a:solidFill>
        <a:latin typeface="Arial" charset="0"/>
        <a:ea typeface="新細明體" charset="-120"/>
        <a:cs typeface="Arial" charset="0"/>
      </a:defRPr>
    </a:lvl6pPr>
    <a:lvl7pPr marL="2743200" algn="l" defTabSz="914400" rtl="0" eaLnBrk="1" latinLnBrk="0" hangingPunct="1">
      <a:defRPr kumimoji="1" kern="1200">
        <a:solidFill>
          <a:schemeClr val="tx1"/>
        </a:solidFill>
        <a:latin typeface="Arial" charset="0"/>
        <a:ea typeface="新細明體" charset="-120"/>
        <a:cs typeface="Arial" charset="0"/>
      </a:defRPr>
    </a:lvl7pPr>
    <a:lvl8pPr marL="3200400" algn="l" defTabSz="914400" rtl="0" eaLnBrk="1" latinLnBrk="0" hangingPunct="1">
      <a:defRPr kumimoji="1" kern="1200">
        <a:solidFill>
          <a:schemeClr val="tx1"/>
        </a:solidFill>
        <a:latin typeface="Arial" charset="0"/>
        <a:ea typeface="新細明體" charset="-120"/>
        <a:cs typeface="Arial" charset="0"/>
      </a:defRPr>
    </a:lvl8pPr>
    <a:lvl9pPr marL="3657600" algn="l" defTabSz="914400" rtl="0" eaLnBrk="1" latinLnBrk="0" hangingPunct="1">
      <a:defRPr kumimoji="1" kern="1200">
        <a:solidFill>
          <a:schemeClr val="tx1"/>
        </a:solidFill>
        <a:latin typeface="Arial" charset="0"/>
        <a:ea typeface="新細明體" charset="-12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o" initials="N"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2"/>
    <a:srgbClr val="00FC00"/>
    <a:srgbClr val="CC0000"/>
    <a:srgbClr val="E0304C"/>
    <a:srgbClr val="1B1C17"/>
    <a:srgbClr val="C8C800"/>
    <a:srgbClr val="4C6392"/>
    <a:srgbClr val="E51837"/>
    <a:srgbClr val="438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4" autoAdjust="0"/>
    <p:restoredTop sz="96881" autoAdjust="0"/>
  </p:normalViewPr>
  <p:slideViewPr>
    <p:cSldViewPr>
      <p:cViewPr varScale="1">
        <p:scale>
          <a:sx n="117" d="100"/>
          <a:sy n="117" d="100"/>
        </p:scale>
        <p:origin x="1206" y="84"/>
      </p:cViewPr>
      <p:guideLst>
        <p:guide orient="horz" pos="2160"/>
        <p:guide pos="2880"/>
      </p:guideLst>
    </p:cSldViewPr>
  </p:slideViewPr>
  <p:outlineViewPr>
    <p:cViewPr>
      <p:scale>
        <a:sx n="33" d="100"/>
        <a:sy n="33" d="100"/>
      </p:scale>
      <p:origin x="24" y="0"/>
    </p:cViewPr>
  </p:outlineViewPr>
  <p:notesTextViewPr>
    <p:cViewPr>
      <p:scale>
        <a:sx n="100" d="100"/>
        <a:sy n="100" d="100"/>
      </p:scale>
      <p:origin x="0" y="0"/>
    </p:cViewPr>
  </p:notesTextViewPr>
  <p:sorterViewPr>
    <p:cViewPr>
      <p:scale>
        <a:sx n="100" d="100"/>
        <a:sy n="100" d="100"/>
      </p:scale>
      <p:origin x="0" y="-7542"/>
    </p:cViewPr>
  </p:sorterViewPr>
  <p:notesViewPr>
    <p:cSldViewPr>
      <p:cViewPr varScale="1">
        <p:scale>
          <a:sx n="71" d="100"/>
          <a:sy n="71" d="100"/>
        </p:scale>
        <p:origin x="3029" y="72"/>
      </p:cViewPr>
      <p:guideLst>
        <p:guide orient="horz" pos="2880"/>
        <p:guide pos="2160"/>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D4071-7ABC-4C96-81E7-451998778B79}" type="doc">
      <dgm:prSet loTypeId="urn:microsoft.com/office/officeart/2005/8/layout/radial1" loCatId="relationship" qsTypeId="urn:microsoft.com/office/officeart/2005/8/quickstyle/3d1" qsCatId="3D" csTypeId="urn:microsoft.com/office/officeart/2005/8/colors/accent1_2" csCatId="accent1" phldr="1"/>
      <dgm:spPr/>
      <dgm:t>
        <a:bodyPr/>
        <a:lstStyle/>
        <a:p>
          <a:endParaRPr lang="zh-CN" altLang="en-US"/>
        </a:p>
      </dgm:t>
    </dgm:pt>
    <dgm:pt modelId="{117EB190-5801-4572-9636-EADE266F44AC}">
      <dgm:prSet phldrT="[Text]" custT="1"/>
      <dgm:spPr/>
      <dgm:t>
        <a:bodyPr/>
        <a:lstStyle/>
        <a:p>
          <a:r>
            <a:rPr lang="en-US" altLang="zh-CN" sz="2800" b="1" dirty="0" smtClean="0">
              <a:solidFill>
                <a:schemeClr val="tx1"/>
              </a:solidFill>
              <a:latin typeface="Calibri" panose="020F0502020204030204" pitchFamily="34" charset="0"/>
              <a:cs typeface="Calibri" panose="020F0502020204030204" pitchFamily="34" charset="0"/>
            </a:rPr>
            <a:t>3D Printing</a:t>
          </a:r>
          <a:endParaRPr lang="zh-CN" altLang="en-US" sz="2800" b="1" dirty="0">
            <a:solidFill>
              <a:schemeClr val="tx1"/>
            </a:solidFill>
            <a:latin typeface="Calibri" panose="020F0502020204030204" pitchFamily="34" charset="0"/>
            <a:cs typeface="Calibri" panose="020F0502020204030204" pitchFamily="34" charset="0"/>
          </a:endParaRPr>
        </a:p>
      </dgm:t>
    </dgm:pt>
    <dgm:pt modelId="{C179E66C-70E0-4D0F-A8C1-82FCA4740407}" type="parTrans" cxnId="{48EAF55D-C8C3-408C-948D-6AD7D5B1CB83}">
      <dgm:prSet/>
      <dgm:spPr/>
      <dgm:t>
        <a:bodyPr/>
        <a:lstStyle/>
        <a:p>
          <a:endParaRPr lang="zh-CN" altLang="en-US"/>
        </a:p>
      </dgm:t>
    </dgm:pt>
    <dgm:pt modelId="{75DDC364-ABA4-4117-8BAA-EDB53EF7E413}" type="sibTrans" cxnId="{48EAF55D-C8C3-408C-948D-6AD7D5B1CB83}">
      <dgm:prSet/>
      <dgm:spPr/>
      <dgm:t>
        <a:bodyPr/>
        <a:lstStyle/>
        <a:p>
          <a:endParaRPr lang="zh-CN" altLang="en-US"/>
        </a:p>
      </dgm:t>
    </dgm:pt>
    <dgm:pt modelId="{14B67AE8-61B5-46D2-AF33-7EA474F4FB55}">
      <dgm:prSet phldrT="[Text]" custT="1"/>
      <dgm:spPr/>
      <dgm:t>
        <a:bodyPr/>
        <a:lstStyle/>
        <a:p>
          <a:endParaRPr lang="zh-CN" altLang="en-US" sz="1600" b="1" dirty="0">
            <a:solidFill>
              <a:schemeClr val="tx1"/>
            </a:solidFill>
            <a:latin typeface="Calibri" panose="020F0502020204030204" pitchFamily="34" charset="0"/>
            <a:cs typeface="Calibri" panose="020F0502020204030204" pitchFamily="34" charset="0"/>
          </a:endParaRPr>
        </a:p>
      </dgm:t>
    </dgm:pt>
    <dgm:pt modelId="{65D81D2D-3CB0-4877-8183-F9ABE4AC547C}" type="parTrans" cxnId="{4698C53E-B0E6-452D-9F06-412034E10B75}">
      <dgm:prSet/>
      <dgm:spPr/>
      <dgm:t>
        <a:bodyPr/>
        <a:lstStyle/>
        <a:p>
          <a:endParaRPr lang="zh-CN" altLang="en-US"/>
        </a:p>
      </dgm:t>
    </dgm:pt>
    <dgm:pt modelId="{B6CA7B2B-00A3-481E-8858-3DE0170786C5}" type="sibTrans" cxnId="{4698C53E-B0E6-452D-9F06-412034E10B75}">
      <dgm:prSet/>
      <dgm:spPr/>
      <dgm:t>
        <a:bodyPr/>
        <a:lstStyle/>
        <a:p>
          <a:endParaRPr lang="zh-CN" altLang="en-US"/>
        </a:p>
      </dgm:t>
    </dgm:pt>
    <dgm:pt modelId="{D569484C-EF28-4F03-A8BD-E3D6B3C236AE}">
      <dgm:prSet phldrT="[Text]" custT="1"/>
      <dgm:spPr/>
      <dgm:t>
        <a:bodyPr/>
        <a:lstStyle/>
        <a:p>
          <a:endParaRPr lang="zh-CN" altLang="en-US" sz="2000" b="1" dirty="0">
            <a:solidFill>
              <a:schemeClr val="tx1"/>
            </a:solidFill>
            <a:latin typeface="Calibri" panose="020F0502020204030204" pitchFamily="34" charset="0"/>
            <a:cs typeface="Calibri" panose="020F0502020204030204" pitchFamily="34" charset="0"/>
          </a:endParaRPr>
        </a:p>
      </dgm:t>
    </dgm:pt>
    <dgm:pt modelId="{45CCC89B-DCF2-459A-9A65-AE0CC8D1ABB5}" type="parTrans" cxnId="{0EF84B64-C0CE-433D-937B-06B91FEC610F}">
      <dgm:prSet/>
      <dgm:spPr/>
      <dgm:t>
        <a:bodyPr/>
        <a:lstStyle/>
        <a:p>
          <a:endParaRPr lang="zh-CN" altLang="en-US"/>
        </a:p>
      </dgm:t>
    </dgm:pt>
    <dgm:pt modelId="{09741E4D-0D22-4AE9-82B9-6EC2AD00546A}" type="sibTrans" cxnId="{0EF84B64-C0CE-433D-937B-06B91FEC610F}">
      <dgm:prSet/>
      <dgm:spPr/>
      <dgm:t>
        <a:bodyPr/>
        <a:lstStyle/>
        <a:p>
          <a:endParaRPr lang="zh-CN" altLang="en-US"/>
        </a:p>
      </dgm:t>
    </dgm:pt>
    <dgm:pt modelId="{96F29C14-0F2C-4C3F-B64A-7CA2789BFA35}">
      <dgm:prSet custT="1"/>
      <dgm:spPr/>
      <dgm:t>
        <a:bodyPr/>
        <a:lstStyle/>
        <a:p>
          <a:endParaRPr lang="zh-CN" altLang="en-US" sz="1600" b="1" dirty="0">
            <a:solidFill>
              <a:schemeClr val="tx1"/>
            </a:solidFill>
            <a:latin typeface="Calibri" panose="020F0502020204030204" pitchFamily="34" charset="0"/>
            <a:cs typeface="Calibri" panose="020F0502020204030204" pitchFamily="34" charset="0"/>
          </a:endParaRPr>
        </a:p>
      </dgm:t>
    </dgm:pt>
    <dgm:pt modelId="{CB0B2744-DC2A-4C84-89D1-84ADDDDFFB58}" type="parTrans" cxnId="{31918709-60BE-45E0-87E8-F8A765512C6C}">
      <dgm:prSet/>
      <dgm:spPr/>
      <dgm:t>
        <a:bodyPr/>
        <a:lstStyle/>
        <a:p>
          <a:endParaRPr lang="zh-CN" altLang="en-US"/>
        </a:p>
      </dgm:t>
    </dgm:pt>
    <dgm:pt modelId="{06FCEA50-CFD0-4EB1-B683-D295022E431B}" type="sibTrans" cxnId="{31918709-60BE-45E0-87E8-F8A765512C6C}">
      <dgm:prSet/>
      <dgm:spPr/>
      <dgm:t>
        <a:bodyPr/>
        <a:lstStyle/>
        <a:p>
          <a:endParaRPr lang="zh-CN" altLang="en-US"/>
        </a:p>
      </dgm:t>
    </dgm:pt>
    <dgm:pt modelId="{23092364-D3B8-4384-A84C-218B74BF418A}">
      <dgm:prSet phldrT="[Text]" custT="1"/>
      <dgm:spPr/>
      <dgm:t>
        <a:bodyPr/>
        <a:lstStyle/>
        <a:p>
          <a:pPr algn="ctr"/>
          <a:endParaRPr lang="zh-CN" altLang="en-US" sz="2000" b="1" dirty="0">
            <a:solidFill>
              <a:schemeClr val="tx1"/>
            </a:solidFill>
            <a:latin typeface="Calibri" panose="020F0502020204030204" pitchFamily="34" charset="0"/>
            <a:cs typeface="Calibri" panose="020F0502020204030204" pitchFamily="34" charset="0"/>
          </a:endParaRPr>
        </a:p>
      </dgm:t>
    </dgm:pt>
    <dgm:pt modelId="{977D416D-6A15-462C-9ED0-8C8E557FA8FC}" type="parTrans" cxnId="{BB8783B1-143F-4F3D-9B6D-4A4F125FED39}">
      <dgm:prSet/>
      <dgm:spPr/>
      <dgm:t>
        <a:bodyPr/>
        <a:lstStyle/>
        <a:p>
          <a:endParaRPr lang="zh-CN" altLang="en-US"/>
        </a:p>
      </dgm:t>
    </dgm:pt>
    <dgm:pt modelId="{01EAB4B3-D979-4F01-A9A3-D1FF7B92EA89}" type="sibTrans" cxnId="{BB8783B1-143F-4F3D-9B6D-4A4F125FED39}">
      <dgm:prSet/>
      <dgm:spPr/>
      <dgm:t>
        <a:bodyPr/>
        <a:lstStyle/>
        <a:p>
          <a:endParaRPr lang="zh-CN" altLang="en-US"/>
        </a:p>
      </dgm:t>
    </dgm:pt>
    <dgm:pt modelId="{98A1FD6E-F17F-444B-A6C2-E24D2D611D57}">
      <dgm:prSet custT="1"/>
      <dgm:spPr/>
      <dgm:t>
        <a:bodyPr/>
        <a:lstStyle/>
        <a:p>
          <a:endParaRPr lang="zh-CN" altLang="en-US" sz="2000" b="1" dirty="0">
            <a:solidFill>
              <a:schemeClr val="tx1"/>
            </a:solidFill>
            <a:latin typeface="Calibri" panose="020F0502020204030204" pitchFamily="34" charset="0"/>
            <a:cs typeface="Calibri" panose="020F0502020204030204" pitchFamily="34" charset="0"/>
          </a:endParaRPr>
        </a:p>
      </dgm:t>
    </dgm:pt>
    <dgm:pt modelId="{4A8C4611-8D23-47E0-A3DA-116EE8A0DBCA}" type="parTrans" cxnId="{8E88D80A-E175-4CB3-AA60-FDA9E93DF200}">
      <dgm:prSet/>
      <dgm:spPr/>
      <dgm:t>
        <a:bodyPr/>
        <a:lstStyle/>
        <a:p>
          <a:endParaRPr lang="zh-CN" altLang="en-US"/>
        </a:p>
      </dgm:t>
    </dgm:pt>
    <dgm:pt modelId="{B8E9961B-C280-4963-96A4-56218C415F18}" type="sibTrans" cxnId="{8E88D80A-E175-4CB3-AA60-FDA9E93DF200}">
      <dgm:prSet/>
      <dgm:spPr/>
      <dgm:t>
        <a:bodyPr/>
        <a:lstStyle/>
        <a:p>
          <a:endParaRPr lang="zh-CN" altLang="en-US"/>
        </a:p>
      </dgm:t>
    </dgm:pt>
    <dgm:pt modelId="{5A203E90-58D4-4488-A8AC-638DF1E772D7}" type="pres">
      <dgm:prSet presAssocID="{401D4071-7ABC-4C96-81E7-451998778B79}" presName="cycle" presStyleCnt="0">
        <dgm:presLayoutVars>
          <dgm:chMax val="1"/>
          <dgm:dir/>
          <dgm:animLvl val="ctr"/>
          <dgm:resizeHandles val="exact"/>
        </dgm:presLayoutVars>
      </dgm:prSet>
      <dgm:spPr/>
      <dgm:t>
        <a:bodyPr/>
        <a:lstStyle/>
        <a:p>
          <a:endParaRPr lang="zh-CN" altLang="en-US"/>
        </a:p>
      </dgm:t>
    </dgm:pt>
    <dgm:pt modelId="{1C4CDDD3-FF41-4EC6-B78F-F0FF9862C55D}" type="pres">
      <dgm:prSet presAssocID="{117EB190-5801-4572-9636-EADE266F44AC}" presName="centerShape" presStyleLbl="node0" presStyleIdx="0" presStyleCnt="1" custLinFactNeighborX="-47170" custLinFactNeighborY="-5350"/>
      <dgm:spPr/>
      <dgm:t>
        <a:bodyPr/>
        <a:lstStyle/>
        <a:p>
          <a:endParaRPr lang="zh-CN" altLang="en-US"/>
        </a:p>
      </dgm:t>
    </dgm:pt>
    <dgm:pt modelId="{03B1059A-94A7-4B96-9399-909BC1001120}" type="pres">
      <dgm:prSet presAssocID="{65D81D2D-3CB0-4877-8183-F9ABE4AC547C}" presName="Name9" presStyleLbl="parChTrans1D2" presStyleIdx="0" presStyleCnt="5"/>
      <dgm:spPr/>
      <dgm:t>
        <a:bodyPr/>
        <a:lstStyle/>
        <a:p>
          <a:endParaRPr lang="zh-CN" altLang="en-US"/>
        </a:p>
      </dgm:t>
    </dgm:pt>
    <dgm:pt modelId="{D8037026-BD57-4E93-A664-1D49D3F260F2}" type="pres">
      <dgm:prSet presAssocID="{65D81D2D-3CB0-4877-8183-F9ABE4AC547C}" presName="connTx" presStyleLbl="parChTrans1D2" presStyleIdx="0" presStyleCnt="5"/>
      <dgm:spPr/>
      <dgm:t>
        <a:bodyPr/>
        <a:lstStyle/>
        <a:p>
          <a:endParaRPr lang="zh-CN" altLang="en-US"/>
        </a:p>
      </dgm:t>
    </dgm:pt>
    <dgm:pt modelId="{61A9A4FF-2C42-4B11-B8C5-DD1D4BB77E1A}" type="pres">
      <dgm:prSet presAssocID="{14B67AE8-61B5-46D2-AF33-7EA474F4FB55}" presName="node" presStyleLbl="node1" presStyleIdx="0" presStyleCnt="5" custScaleX="65096" custScaleY="60778" custRadScaleRad="116263" custRadScaleInc="-31670">
        <dgm:presLayoutVars>
          <dgm:bulletEnabled val="1"/>
        </dgm:presLayoutVars>
      </dgm:prSet>
      <dgm:spPr/>
      <dgm:t>
        <a:bodyPr/>
        <a:lstStyle/>
        <a:p>
          <a:endParaRPr lang="zh-CN" altLang="en-US"/>
        </a:p>
      </dgm:t>
    </dgm:pt>
    <dgm:pt modelId="{834A665C-6705-4218-9F42-D83F392E7307}" type="pres">
      <dgm:prSet presAssocID="{45CCC89B-DCF2-459A-9A65-AE0CC8D1ABB5}" presName="Name9" presStyleLbl="parChTrans1D2" presStyleIdx="1" presStyleCnt="5"/>
      <dgm:spPr/>
      <dgm:t>
        <a:bodyPr/>
        <a:lstStyle/>
        <a:p>
          <a:endParaRPr lang="zh-CN" altLang="en-US"/>
        </a:p>
      </dgm:t>
    </dgm:pt>
    <dgm:pt modelId="{8733FB91-E61B-4E86-80A0-FB9927C87F54}" type="pres">
      <dgm:prSet presAssocID="{45CCC89B-DCF2-459A-9A65-AE0CC8D1ABB5}" presName="connTx" presStyleLbl="parChTrans1D2" presStyleIdx="1" presStyleCnt="5"/>
      <dgm:spPr/>
      <dgm:t>
        <a:bodyPr/>
        <a:lstStyle/>
        <a:p>
          <a:endParaRPr lang="zh-CN" altLang="en-US"/>
        </a:p>
      </dgm:t>
    </dgm:pt>
    <dgm:pt modelId="{C7B5A2E1-1656-43A4-94B8-3AE96ACD2EB0}" type="pres">
      <dgm:prSet presAssocID="{D569484C-EF28-4F03-A8BD-E3D6B3C236AE}" presName="node" presStyleLbl="node1" presStyleIdx="1" presStyleCnt="5" custScaleX="66057" custScaleY="61389" custRadScaleRad="63432" custRadScaleInc="-226450">
        <dgm:presLayoutVars>
          <dgm:bulletEnabled val="1"/>
        </dgm:presLayoutVars>
      </dgm:prSet>
      <dgm:spPr/>
      <dgm:t>
        <a:bodyPr/>
        <a:lstStyle/>
        <a:p>
          <a:endParaRPr lang="zh-CN" altLang="en-US"/>
        </a:p>
      </dgm:t>
    </dgm:pt>
    <dgm:pt modelId="{A04C5A2E-19A9-4CCE-AB6E-301A82C445C5}" type="pres">
      <dgm:prSet presAssocID="{CB0B2744-DC2A-4C84-89D1-84ADDDDFFB58}" presName="Name9" presStyleLbl="parChTrans1D2" presStyleIdx="2" presStyleCnt="5"/>
      <dgm:spPr/>
      <dgm:t>
        <a:bodyPr/>
        <a:lstStyle/>
        <a:p>
          <a:endParaRPr lang="zh-CN" altLang="en-US"/>
        </a:p>
      </dgm:t>
    </dgm:pt>
    <dgm:pt modelId="{36E36569-FB05-4EC8-BDDF-23FDCF6C20F8}" type="pres">
      <dgm:prSet presAssocID="{CB0B2744-DC2A-4C84-89D1-84ADDDDFFB58}" presName="connTx" presStyleLbl="parChTrans1D2" presStyleIdx="2" presStyleCnt="5"/>
      <dgm:spPr/>
      <dgm:t>
        <a:bodyPr/>
        <a:lstStyle/>
        <a:p>
          <a:endParaRPr lang="zh-CN" altLang="en-US"/>
        </a:p>
      </dgm:t>
    </dgm:pt>
    <dgm:pt modelId="{6F4CA9B1-3549-47DE-A6B8-25AAC7C2DB15}" type="pres">
      <dgm:prSet presAssocID="{96F29C14-0F2C-4C3F-B64A-7CA2789BFA35}" presName="node" presStyleLbl="node1" presStyleIdx="2" presStyleCnt="5" custScaleX="64608" custScaleY="62764" custRadScaleRad="11383" custRadScaleInc="-381706">
        <dgm:presLayoutVars>
          <dgm:bulletEnabled val="1"/>
        </dgm:presLayoutVars>
      </dgm:prSet>
      <dgm:spPr/>
      <dgm:t>
        <a:bodyPr/>
        <a:lstStyle/>
        <a:p>
          <a:endParaRPr lang="zh-CN" altLang="en-US"/>
        </a:p>
      </dgm:t>
    </dgm:pt>
    <dgm:pt modelId="{C351E80A-7428-43C9-8E18-FD01C7A4A473}" type="pres">
      <dgm:prSet presAssocID="{977D416D-6A15-462C-9ED0-8C8E557FA8FC}" presName="Name9" presStyleLbl="parChTrans1D2" presStyleIdx="3" presStyleCnt="5"/>
      <dgm:spPr/>
      <dgm:t>
        <a:bodyPr/>
        <a:lstStyle/>
        <a:p>
          <a:endParaRPr lang="zh-CN" altLang="en-US"/>
        </a:p>
      </dgm:t>
    </dgm:pt>
    <dgm:pt modelId="{B66BCBDA-4660-4007-ABFF-E43EB5BC7FD9}" type="pres">
      <dgm:prSet presAssocID="{977D416D-6A15-462C-9ED0-8C8E557FA8FC}" presName="connTx" presStyleLbl="parChTrans1D2" presStyleIdx="3" presStyleCnt="5"/>
      <dgm:spPr/>
      <dgm:t>
        <a:bodyPr/>
        <a:lstStyle/>
        <a:p>
          <a:endParaRPr lang="zh-CN" altLang="en-US"/>
        </a:p>
      </dgm:t>
    </dgm:pt>
    <dgm:pt modelId="{EC88AB62-11EA-4DAA-A154-59CE729A45D0}" type="pres">
      <dgm:prSet presAssocID="{23092364-D3B8-4384-A84C-218B74BF418A}" presName="node" presStyleLbl="node1" presStyleIdx="3" presStyleCnt="5" custScaleX="63850" custScaleY="63441" custRadScaleRad="44845" custRadScaleInc="-59310">
        <dgm:presLayoutVars>
          <dgm:bulletEnabled val="1"/>
        </dgm:presLayoutVars>
      </dgm:prSet>
      <dgm:spPr/>
      <dgm:t>
        <a:bodyPr/>
        <a:lstStyle/>
        <a:p>
          <a:endParaRPr lang="zh-CN" altLang="en-US"/>
        </a:p>
      </dgm:t>
    </dgm:pt>
    <dgm:pt modelId="{D03C5670-BE13-434F-84B5-2A04FD58AD12}" type="pres">
      <dgm:prSet presAssocID="{4A8C4611-8D23-47E0-A3DA-116EE8A0DBCA}" presName="Name9" presStyleLbl="parChTrans1D2" presStyleIdx="4" presStyleCnt="5"/>
      <dgm:spPr/>
      <dgm:t>
        <a:bodyPr/>
        <a:lstStyle/>
        <a:p>
          <a:endParaRPr lang="zh-CN" altLang="en-US"/>
        </a:p>
      </dgm:t>
    </dgm:pt>
    <dgm:pt modelId="{248CE75B-00CC-4457-8EB9-2B674F326092}" type="pres">
      <dgm:prSet presAssocID="{4A8C4611-8D23-47E0-A3DA-116EE8A0DBCA}" presName="connTx" presStyleLbl="parChTrans1D2" presStyleIdx="4" presStyleCnt="5"/>
      <dgm:spPr/>
      <dgm:t>
        <a:bodyPr/>
        <a:lstStyle/>
        <a:p>
          <a:endParaRPr lang="zh-CN" altLang="en-US"/>
        </a:p>
      </dgm:t>
    </dgm:pt>
    <dgm:pt modelId="{2C6CFC64-37B2-405A-9893-45DE6B77C9F9}" type="pres">
      <dgm:prSet presAssocID="{98A1FD6E-F17F-444B-A6C2-E24D2D611D57}" presName="node" presStyleLbl="node1" presStyleIdx="4" presStyleCnt="5" custScaleX="63576" custScaleY="63192" custRadScaleRad="97729" custRadScaleInc="-263195">
        <dgm:presLayoutVars>
          <dgm:bulletEnabled val="1"/>
        </dgm:presLayoutVars>
      </dgm:prSet>
      <dgm:spPr/>
      <dgm:t>
        <a:bodyPr/>
        <a:lstStyle/>
        <a:p>
          <a:endParaRPr lang="zh-CN" altLang="en-US"/>
        </a:p>
      </dgm:t>
    </dgm:pt>
  </dgm:ptLst>
  <dgm:cxnLst>
    <dgm:cxn modelId="{31918709-60BE-45E0-87E8-F8A765512C6C}" srcId="{117EB190-5801-4572-9636-EADE266F44AC}" destId="{96F29C14-0F2C-4C3F-B64A-7CA2789BFA35}" srcOrd="2" destOrd="0" parTransId="{CB0B2744-DC2A-4C84-89D1-84ADDDDFFB58}" sibTransId="{06FCEA50-CFD0-4EB1-B683-D295022E431B}"/>
    <dgm:cxn modelId="{74C5882A-FEAD-41FA-8283-E64DFC6A24E7}" type="presOf" srcId="{401D4071-7ABC-4C96-81E7-451998778B79}" destId="{5A203E90-58D4-4488-A8AC-638DF1E772D7}" srcOrd="0" destOrd="0" presId="urn:microsoft.com/office/officeart/2005/8/layout/radial1"/>
    <dgm:cxn modelId="{4055F772-5EC3-4798-840D-70CE7BDF6186}" type="presOf" srcId="{4A8C4611-8D23-47E0-A3DA-116EE8A0DBCA}" destId="{D03C5670-BE13-434F-84B5-2A04FD58AD12}" srcOrd="0" destOrd="0" presId="urn:microsoft.com/office/officeart/2005/8/layout/radial1"/>
    <dgm:cxn modelId="{7D1C8178-EE9F-4501-91B7-B4015B019222}" type="presOf" srcId="{CB0B2744-DC2A-4C84-89D1-84ADDDDFFB58}" destId="{A04C5A2E-19A9-4CCE-AB6E-301A82C445C5}" srcOrd="0" destOrd="0" presId="urn:microsoft.com/office/officeart/2005/8/layout/radial1"/>
    <dgm:cxn modelId="{D43E0AE9-D3EA-420C-81AE-03F57301EAE6}" type="presOf" srcId="{CB0B2744-DC2A-4C84-89D1-84ADDDDFFB58}" destId="{36E36569-FB05-4EC8-BDDF-23FDCF6C20F8}" srcOrd="1" destOrd="0" presId="urn:microsoft.com/office/officeart/2005/8/layout/radial1"/>
    <dgm:cxn modelId="{207E4EB2-DA32-40AC-BDAA-6B078D8EA3CB}" type="presOf" srcId="{45CCC89B-DCF2-459A-9A65-AE0CC8D1ABB5}" destId="{834A665C-6705-4218-9F42-D83F392E7307}" srcOrd="0" destOrd="0" presId="urn:microsoft.com/office/officeart/2005/8/layout/radial1"/>
    <dgm:cxn modelId="{5B13717A-3B8A-4184-8FF8-35A196511738}" type="presOf" srcId="{117EB190-5801-4572-9636-EADE266F44AC}" destId="{1C4CDDD3-FF41-4EC6-B78F-F0FF9862C55D}" srcOrd="0" destOrd="0" presId="urn:microsoft.com/office/officeart/2005/8/layout/radial1"/>
    <dgm:cxn modelId="{BB8783B1-143F-4F3D-9B6D-4A4F125FED39}" srcId="{117EB190-5801-4572-9636-EADE266F44AC}" destId="{23092364-D3B8-4384-A84C-218B74BF418A}" srcOrd="3" destOrd="0" parTransId="{977D416D-6A15-462C-9ED0-8C8E557FA8FC}" sibTransId="{01EAB4B3-D979-4F01-A9A3-D1FF7B92EA89}"/>
    <dgm:cxn modelId="{06E2CF6E-770E-47F3-BF6C-73DE7FFBB128}" type="presOf" srcId="{45CCC89B-DCF2-459A-9A65-AE0CC8D1ABB5}" destId="{8733FB91-E61B-4E86-80A0-FB9927C87F54}" srcOrd="1" destOrd="0" presId="urn:microsoft.com/office/officeart/2005/8/layout/radial1"/>
    <dgm:cxn modelId="{48EAF55D-C8C3-408C-948D-6AD7D5B1CB83}" srcId="{401D4071-7ABC-4C96-81E7-451998778B79}" destId="{117EB190-5801-4572-9636-EADE266F44AC}" srcOrd="0" destOrd="0" parTransId="{C179E66C-70E0-4D0F-A8C1-82FCA4740407}" sibTransId="{75DDC364-ABA4-4117-8BAA-EDB53EF7E413}"/>
    <dgm:cxn modelId="{294DF180-5539-498C-BB9B-AFCD0D2EE590}" type="presOf" srcId="{96F29C14-0F2C-4C3F-B64A-7CA2789BFA35}" destId="{6F4CA9B1-3549-47DE-A6B8-25AAC7C2DB15}" srcOrd="0" destOrd="0" presId="urn:microsoft.com/office/officeart/2005/8/layout/radial1"/>
    <dgm:cxn modelId="{8E88D80A-E175-4CB3-AA60-FDA9E93DF200}" srcId="{117EB190-5801-4572-9636-EADE266F44AC}" destId="{98A1FD6E-F17F-444B-A6C2-E24D2D611D57}" srcOrd="4" destOrd="0" parTransId="{4A8C4611-8D23-47E0-A3DA-116EE8A0DBCA}" sibTransId="{B8E9961B-C280-4963-96A4-56218C415F18}"/>
    <dgm:cxn modelId="{F18A7F4D-D4A7-4679-B212-72C014FA6EEF}" type="presOf" srcId="{65D81D2D-3CB0-4877-8183-F9ABE4AC547C}" destId="{03B1059A-94A7-4B96-9399-909BC1001120}" srcOrd="0" destOrd="0" presId="urn:microsoft.com/office/officeart/2005/8/layout/radial1"/>
    <dgm:cxn modelId="{F601EBF2-B0F6-40F1-9508-A0EC825C9DD3}" type="presOf" srcId="{977D416D-6A15-462C-9ED0-8C8E557FA8FC}" destId="{C351E80A-7428-43C9-8E18-FD01C7A4A473}" srcOrd="0" destOrd="0" presId="urn:microsoft.com/office/officeart/2005/8/layout/radial1"/>
    <dgm:cxn modelId="{0EF84B64-C0CE-433D-937B-06B91FEC610F}" srcId="{117EB190-5801-4572-9636-EADE266F44AC}" destId="{D569484C-EF28-4F03-A8BD-E3D6B3C236AE}" srcOrd="1" destOrd="0" parTransId="{45CCC89B-DCF2-459A-9A65-AE0CC8D1ABB5}" sibTransId="{09741E4D-0D22-4AE9-82B9-6EC2AD00546A}"/>
    <dgm:cxn modelId="{4698C53E-B0E6-452D-9F06-412034E10B75}" srcId="{117EB190-5801-4572-9636-EADE266F44AC}" destId="{14B67AE8-61B5-46D2-AF33-7EA474F4FB55}" srcOrd="0" destOrd="0" parTransId="{65D81D2D-3CB0-4877-8183-F9ABE4AC547C}" sibTransId="{B6CA7B2B-00A3-481E-8858-3DE0170786C5}"/>
    <dgm:cxn modelId="{EBE65DC7-D314-41D3-BA5B-5C450704F071}" type="presOf" srcId="{98A1FD6E-F17F-444B-A6C2-E24D2D611D57}" destId="{2C6CFC64-37B2-405A-9893-45DE6B77C9F9}" srcOrd="0" destOrd="0" presId="urn:microsoft.com/office/officeart/2005/8/layout/radial1"/>
    <dgm:cxn modelId="{F596001D-9896-402C-9931-BBE54F9CDCA4}" type="presOf" srcId="{D569484C-EF28-4F03-A8BD-E3D6B3C236AE}" destId="{C7B5A2E1-1656-43A4-94B8-3AE96ACD2EB0}" srcOrd="0" destOrd="0" presId="urn:microsoft.com/office/officeart/2005/8/layout/radial1"/>
    <dgm:cxn modelId="{202E87D8-3608-4AB0-A870-51D8FD91E151}" type="presOf" srcId="{4A8C4611-8D23-47E0-A3DA-116EE8A0DBCA}" destId="{248CE75B-00CC-4457-8EB9-2B674F326092}" srcOrd="1" destOrd="0" presId="urn:microsoft.com/office/officeart/2005/8/layout/radial1"/>
    <dgm:cxn modelId="{E2A02318-8624-4911-B004-595986E4653E}" type="presOf" srcId="{977D416D-6A15-462C-9ED0-8C8E557FA8FC}" destId="{B66BCBDA-4660-4007-ABFF-E43EB5BC7FD9}" srcOrd="1" destOrd="0" presId="urn:microsoft.com/office/officeart/2005/8/layout/radial1"/>
    <dgm:cxn modelId="{DDB7998E-F035-4B63-AE7D-57001CF037BE}" type="presOf" srcId="{65D81D2D-3CB0-4877-8183-F9ABE4AC547C}" destId="{D8037026-BD57-4E93-A664-1D49D3F260F2}" srcOrd="1" destOrd="0" presId="urn:microsoft.com/office/officeart/2005/8/layout/radial1"/>
    <dgm:cxn modelId="{E2C46F83-CE2C-406D-B221-1B4F820D9C7F}" type="presOf" srcId="{14B67AE8-61B5-46D2-AF33-7EA474F4FB55}" destId="{61A9A4FF-2C42-4B11-B8C5-DD1D4BB77E1A}" srcOrd="0" destOrd="0" presId="urn:microsoft.com/office/officeart/2005/8/layout/radial1"/>
    <dgm:cxn modelId="{1C9ADE99-5E92-4263-A9C9-E7DF79C6ABCC}" type="presOf" srcId="{23092364-D3B8-4384-A84C-218B74BF418A}" destId="{EC88AB62-11EA-4DAA-A154-59CE729A45D0}" srcOrd="0" destOrd="0" presId="urn:microsoft.com/office/officeart/2005/8/layout/radial1"/>
    <dgm:cxn modelId="{CB3928DA-A3AD-4563-88AF-B34581F08E79}" type="presParOf" srcId="{5A203E90-58D4-4488-A8AC-638DF1E772D7}" destId="{1C4CDDD3-FF41-4EC6-B78F-F0FF9862C55D}" srcOrd="0" destOrd="0" presId="urn:microsoft.com/office/officeart/2005/8/layout/radial1"/>
    <dgm:cxn modelId="{42BA15CB-E90C-4E79-9BEC-9A376B0243DE}" type="presParOf" srcId="{5A203E90-58D4-4488-A8AC-638DF1E772D7}" destId="{03B1059A-94A7-4B96-9399-909BC1001120}" srcOrd="1" destOrd="0" presId="urn:microsoft.com/office/officeart/2005/8/layout/radial1"/>
    <dgm:cxn modelId="{1C395E9E-6E2B-4824-B8BB-E943075CC9C1}" type="presParOf" srcId="{03B1059A-94A7-4B96-9399-909BC1001120}" destId="{D8037026-BD57-4E93-A664-1D49D3F260F2}" srcOrd="0" destOrd="0" presId="urn:microsoft.com/office/officeart/2005/8/layout/radial1"/>
    <dgm:cxn modelId="{1C081F09-3A67-4BCB-8680-BDADFB25AC9C}" type="presParOf" srcId="{5A203E90-58D4-4488-A8AC-638DF1E772D7}" destId="{61A9A4FF-2C42-4B11-B8C5-DD1D4BB77E1A}" srcOrd="2" destOrd="0" presId="urn:microsoft.com/office/officeart/2005/8/layout/radial1"/>
    <dgm:cxn modelId="{FFEC9736-311E-49B5-B9A7-C6C3BD42CC6F}" type="presParOf" srcId="{5A203E90-58D4-4488-A8AC-638DF1E772D7}" destId="{834A665C-6705-4218-9F42-D83F392E7307}" srcOrd="3" destOrd="0" presId="urn:microsoft.com/office/officeart/2005/8/layout/radial1"/>
    <dgm:cxn modelId="{792D41EC-7C48-4AB3-844D-ABB4D6848B19}" type="presParOf" srcId="{834A665C-6705-4218-9F42-D83F392E7307}" destId="{8733FB91-E61B-4E86-80A0-FB9927C87F54}" srcOrd="0" destOrd="0" presId="urn:microsoft.com/office/officeart/2005/8/layout/radial1"/>
    <dgm:cxn modelId="{0B1188D0-4110-4C6D-ADAE-C3F3B41BF1B0}" type="presParOf" srcId="{5A203E90-58D4-4488-A8AC-638DF1E772D7}" destId="{C7B5A2E1-1656-43A4-94B8-3AE96ACD2EB0}" srcOrd="4" destOrd="0" presId="urn:microsoft.com/office/officeart/2005/8/layout/radial1"/>
    <dgm:cxn modelId="{165453DC-97C5-450C-B7F0-03332414C459}" type="presParOf" srcId="{5A203E90-58D4-4488-A8AC-638DF1E772D7}" destId="{A04C5A2E-19A9-4CCE-AB6E-301A82C445C5}" srcOrd="5" destOrd="0" presId="urn:microsoft.com/office/officeart/2005/8/layout/radial1"/>
    <dgm:cxn modelId="{150367E5-687B-47AE-A373-70427FBFD4D4}" type="presParOf" srcId="{A04C5A2E-19A9-4CCE-AB6E-301A82C445C5}" destId="{36E36569-FB05-4EC8-BDDF-23FDCF6C20F8}" srcOrd="0" destOrd="0" presId="urn:microsoft.com/office/officeart/2005/8/layout/radial1"/>
    <dgm:cxn modelId="{E2CCFBA8-C41B-4336-939A-29B7A2164AFB}" type="presParOf" srcId="{5A203E90-58D4-4488-A8AC-638DF1E772D7}" destId="{6F4CA9B1-3549-47DE-A6B8-25AAC7C2DB15}" srcOrd="6" destOrd="0" presId="urn:microsoft.com/office/officeart/2005/8/layout/radial1"/>
    <dgm:cxn modelId="{92A9ABD9-7D4C-45B5-B3CF-3B88CAE6D411}" type="presParOf" srcId="{5A203E90-58D4-4488-A8AC-638DF1E772D7}" destId="{C351E80A-7428-43C9-8E18-FD01C7A4A473}" srcOrd="7" destOrd="0" presId="urn:microsoft.com/office/officeart/2005/8/layout/radial1"/>
    <dgm:cxn modelId="{2094E9DD-B840-45B4-9664-754E302D69CB}" type="presParOf" srcId="{C351E80A-7428-43C9-8E18-FD01C7A4A473}" destId="{B66BCBDA-4660-4007-ABFF-E43EB5BC7FD9}" srcOrd="0" destOrd="0" presId="urn:microsoft.com/office/officeart/2005/8/layout/radial1"/>
    <dgm:cxn modelId="{4B9BC4BA-65F2-4EA6-89CC-6716DFBADE6A}" type="presParOf" srcId="{5A203E90-58D4-4488-A8AC-638DF1E772D7}" destId="{EC88AB62-11EA-4DAA-A154-59CE729A45D0}" srcOrd="8" destOrd="0" presId="urn:microsoft.com/office/officeart/2005/8/layout/radial1"/>
    <dgm:cxn modelId="{278F4F65-86C4-4286-8EE5-DC5E66F4B021}" type="presParOf" srcId="{5A203E90-58D4-4488-A8AC-638DF1E772D7}" destId="{D03C5670-BE13-434F-84B5-2A04FD58AD12}" srcOrd="9" destOrd="0" presId="urn:microsoft.com/office/officeart/2005/8/layout/radial1"/>
    <dgm:cxn modelId="{7A0A125C-670D-474F-AA34-CDD92B45A41E}" type="presParOf" srcId="{D03C5670-BE13-434F-84B5-2A04FD58AD12}" destId="{248CE75B-00CC-4457-8EB9-2B674F326092}" srcOrd="0" destOrd="0" presId="urn:microsoft.com/office/officeart/2005/8/layout/radial1"/>
    <dgm:cxn modelId="{A3C0D944-7792-43EB-B005-C6467E6CF90C}" type="presParOf" srcId="{5A203E90-58D4-4488-A8AC-638DF1E772D7}" destId="{2C6CFC64-37B2-405A-9893-45DE6B77C9F9}"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1D4071-7ABC-4C96-81E7-451998778B79}" type="doc">
      <dgm:prSet loTypeId="urn:microsoft.com/office/officeart/2005/8/layout/radial1" loCatId="relationship" qsTypeId="urn:microsoft.com/office/officeart/2005/8/quickstyle/3d1" qsCatId="3D" csTypeId="urn:microsoft.com/office/officeart/2005/8/colors/accent1_2" csCatId="accent1" phldr="1"/>
      <dgm:spPr/>
      <dgm:t>
        <a:bodyPr/>
        <a:lstStyle/>
        <a:p>
          <a:endParaRPr lang="zh-CN" altLang="en-US"/>
        </a:p>
      </dgm:t>
    </dgm:pt>
    <dgm:pt modelId="{117EB190-5801-4572-9636-EADE266F44AC}">
      <dgm:prSet phldrT="[Text]" custT="1"/>
      <dgm:spPr/>
      <dgm:t>
        <a:bodyPr/>
        <a:lstStyle/>
        <a:p>
          <a:r>
            <a:rPr lang="en-US" altLang="zh-CN" sz="2800" b="1" dirty="0" smtClean="0">
              <a:solidFill>
                <a:schemeClr val="tx1"/>
              </a:solidFill>
              <a:latin typeface="Calibri" panose="020F0502020204030204" pitchFamily="34" charset="0"/>
              <a:cs typeface="Calibri" panose="020F0502020204030204" pitchFamily="34" charset="0"/>
            </a:rPr>
            <a:t>3D Printing</a:t>
          </a:r>
          <a:endParaRPr lang="zh-CN" altLang="en-US" sz="2800" b="1" dirty="0">
            <a:solidFill>
              <a:schemeClr val="tx1"/>
            </a:solidFill>
            <a:latin typeface="Calibri" panose="020F0502020204030204" pitchFamily="34" charset="0"/>
            <a:cs typeface="Calibri" panose="020F0502020204030204" pitchFamily="34" charset="0"/>
          </a:endParaRPr>
        </a:p>
      </dgm:t>
    </dgm:pt>
    <dgm:pt modelId="{C179E66C-70E0-4D0F-A8C1-82FCA4740407}" type="parTrans" cxnId="{48EAF55D-C8C3-408C-948D-6AD7D5B1CB83}">
      <dgm:prSet/>
      <dgm:spPr/>
      <dgm:t>
        <a:bodyPr/>
        <a:lstStyle/>
        <a:p>
          <a:endParaRPr lang="zh-CN" altLang="en-US"/>
        </a:p>
      </dgm:t>
    </dgm:pt>
    <dgm:pt modelId="{75DDC364-ABA4-4117-8BAA-EDB53EF7E413}" type="sibTrans" cxnId="{48EAF55D-C8C3-408C-948D-6AD7D5B1CB83}">
      <dgm:prSet/>
      <dgm:spPr/>
      <dgm:t>
        <a:bodyPr/>
        <a:lstStyle/>
        <a:p>
          <a:endParaRPr lang="zh-CN" altLang="en-US"/>
        </a:p>
      </dgm:t>
    </dgm:pt>
    <dgm:pt modelId="{14B67AE8-61B5-46D2-AF33-7EA474F4FB55}">
      <dgm:prSet phldrT="[Text]" custT="1"/>
      <dgm:spPr/>
      <dgm:t>
        <a:bodyPr/>
        <a:lstStyle/>
        <a:p>
          <a:endParaRPr lang="zh-CN" altLang="en-US" sz="1600" b="1" dirty="0">
            <a:solidFill>
              <a:schemeClr val="tx1"/>
            </a:solidFill>
            <a:latin typeface="Calibri" panose="020F0502020204030204" pitchFamily="34" charset="0"/>
            <a:cs typeface="Calibri" panose="020F0502020204030204" pitchFamily="34" charset="0"/>
          </a:endParaRPr>
        </a:p>
      </dgm:t>
    </dgm:pt>
    <dgm:pt modelId="{65D81D2D-3CB0-4877-8183-F9ABE4AC547C}" type="parTrans" cxnId="{4698C53E-B0E6-452D-9F06-412034E10B75}">
      <dgm:prSet/>
      <dgm:spPr/>
      <dgm:t>
        <a:bodyPr/>
        <a:lstStyle/>
        <a:p>
          <a:endParaRPr lang="zh-CN" altLang="en-US"/>
        </a:p>
      </dgm:t>
    </dgm:pt>
    <dgm:pt modelId="{B6CA7B2B-00A3-481E-8858-3DE0170786C5}" type="sibTrans" cxnId="{4698C53E-B0E6-452D-9F06-412034E10B75}">
      <dgm:prSet/>
      <dgm:spPr/>
      <dgm:t>
        <a:bodyPr/>
        <a:lstStyle/>
        <a:p>
          <a:endParaRPr lang="zh-CN" altLang="en-US"/>
        </a:p>
      </dgm:t>
    </dgm:pt>
    <dgm:pt modelId="{D569484C-EF28-4F03-A8BD-E3D6B3C236AE}">
      <dgm:prSet phldrT="[Text]" custT="1"/>
      <dgm:spPr/>
      <dgm:t>
        <a:bodyPr/>
        <a:lstStyle/>
        <a:p>
          <a:endParaRPr lang="zh-CN" altLang="en-US" sz="2000" b="1" dirty="0">
            <a:solidFill>
              <a:schemeClr val="tx1"/>
            </a:solidFill>
            <a:latin typeface="Calibri" panose="020F0502020204030204" pitchFamily="34" charset="0"/>
            <a:cs typeface="Calibri" panose="020F0502020204030204" pitchFamily="34" charset="0"/>
          </a:endParaRPr>
        </a:p>
      </dgm:t>
    </dgm:pt>
    <dgm:pt modelId="{45CCC89B-DCF2-459A-9A65-AE0CC8D1ABB5}" type="parTrans" cxnId="{0EF84B64-C0CE-433D-937B-06B91FEC610F}">
      <dgm:prSet/>
      <dgm:spPr/>
      <dgm:t>
        <a:bodyPr/>
        <a:lstStyle/>
        <a:p>
          <a:endParaRPr lang="zh-CN" altLang="en-US"/>
        </a:p>
      </dgm:t>
    </dgm:pt>
    <dgm:pt modelId="{09741E4D-0D22-4AE9-82B9-6EC2AD00546A}" type="sibTrans" cxnId="{0EF84B64-C0CE-433D-937B-06B91FEC610F}">
      <dgm:prSet/>
      <dgm:spPr/>
      <dgm:t>
        <a:bodyPr/>
        <a:lstStyle/>
        <a:p>
          <a:endParaRPr lang="zh-CN" altLang="en-US"/>
        </a:p>
      </dgm:t>
    </dgm:pt>
    <dgm:pt modelId="{96F29C14-0F2C-4C3F-B64A-7CA2789BFA35}">
      <dgm:prSet custT="1"/>
      <dgm:spPr/>
      <dgm:t>
        <a:bodyPr/>
        <a:lstStyle/>
        <a:p>
          <a:endParaRPr lang="zh-CN" altLang="en-US" sz="1600" b="1" dirty="0">
            <a:solidFill>
              <a:schemeClr val="tx1"/>
            </a:solidFill>
            <a:latin typeface="Calibri" panose="020F0502020204030204" pitchFamily="34" charset="0"/>
            <a:cs typeface="Calibri" panose="020F0502020204030204" pitchFamily="34" charset="0"/>
          </a:endParaRPr>
        </a:p>
      </dgm:t>
    </dgm:pt>
    <dgm:pt modelId="{CB0B2744-DC2A-4C84-89D1-84ADDDDFFB58}" type="parTrans" cxnId="{31918709-60BE-45E0-87E8-F8A765512C6C}">
      <dgm:prSet/>
      <dgm:spPr/>
      <dgm:t>
        <a:bodyPr/>
        <a:lstStyle/>
        <a:p>
          <a:endParaRPr lang="zh-CN" altLang="en-US"/>
        </a:p>
      </dgm:t>
    </dgm:pt>
    <dgm:pt modelId="{06FCEA50-CFD0-4EB1-B683-D295022E431B}" type="sibTrans" cxnId="{31918709-60BE-45E0-87E8-F8A765512C6C}">
      <dgm:prSet/>
      <dgm:spPr/>
      <dgm:t>
        <a:bodyPr/>
        <a:lstStyle/>
        <a:p>
          <a:endParaRPr lang="zh-CN" altLang="en-US"/>
        </a:p>
      </dgm:t>
    </dgm:pt>
    <dgm:pt modelId="{23092364-D3B8-4384-A84C-218B74BF418A}">
      <dgm:prSet phldrT="[Text]" custT="1"/>
      <dgm:spPr/>
      <dgm:t>
        <a:bodyPr/>
        <a:lstStyle/>
        <a:p>
          <a:pPr algn="ctr"/>
          <a:endParaRPr lang="zh-CN" altLang="en-US" sz="2000" b="1" dirty="0">
            <a:solidFill>
              <a:schemeClr val="tx1"/>
            </a:solidFill>
            <a:latin typeface="Calibri" panose="020F0502020204030204" pitchFamily="34" charset="0"/>
            <a:cs typeface="Calibri" panose="020F0502020204030204" pitchFamily="34" charset="0"/>
          </a:endParaRPr>
        </a:p>
      </dgm:t>
    </dgm:pt>
    <dgm:pt modelId="{977D416D-6A15-462C-9ED0-8C8E557FA8FC}" type="parTrans" cxnId="{BB8783B1-143F-4F3D-9B6D-4A4F125FED39}">
      <dgm:prSet/>
      <dgm:spPr/>
      <dgm:t>
        <a:bodyPr/>
        <a:lstStyle/>
        <a:p>
          <a:endParaRPr lang="zh-CN" altLang="en-US"/>
        </a:p>
      </dgm:t>
    </dgm:pt>
    <dgm:pt modelId="{01EAB4B3-D979-4F01-A9A3-D1FF7B92EA89}" type="sibTrans" cxnId="{BB8783B1-143F-4F3D-9B6D-4A4F125FED39}">
      <dgm:prSet/>
      <dgm:spPr/>
      <dgm:t>
        <a:bodyPr/>
        <a:lstStyle/>
        <a:p>
          <a:endParaRPr lang="zh-CN" altLang="en-US"/>
        </a:p>
      </dgm:t>
    </dgm:pt>
    <dgm:pt modelId="{98A1FD6E-F17F-444B-A6C2-E24D2D611D57}">
      <dgm:prSet custT="1"/>
      <dgm:spPr/>
      <dgm:t>
        <a:bodyPr/>
        <a:lstStyle/>
        <a:p>
          <a:endParaRPr lang="zh-CN" altLang="en-US" sz="2000" b="1" dirty="0">
            <a:solidFill>
              <a:schemeClr val="tx1"/>
            </a:solidFill>
            <a:latin typeface="Calibri" panose="020F0502020204030204" pitchFamily="34" charset="0"/>
            <a:cs typeface="Calibri" panose="020F0502020204030204" pitchFamily="34" charset="0"/>
          </a:endParaRPr>
        </a:p>
      </dgm:t>
    </dgm:pt>
    <dgm:pt modelId="{4A8C4611-8D23-47E0-A3DA-116EE8A0DBCA}" type="parTrans" cxnId="{8E88D80A-E175-4CB3-AA60-FDA9E93DF200}">
      <dgm:prSet/>
      <dgm:spPr/>
      <dgm:t>
        <a:bodyPr/>
        <a:lstStyle/>
        <a:p>
          <a:endParaRPr lang="zh-CN" altLang="en-US"/>
        </a:p>
      </dgm:t>
    </dgm:pt>
    <dgm:pt modelId="{B8E9961B-C280-4963-96A4-56218C415F18}" type="sibTrans" cxnId="{8E88D80A-E175-4CB3-AA60-FDA9E93DF200}">
      <dgm:prSet/>
      <dgm:spPr/>
      <dgm:t>
        <a:bodyPr/>
        <a:lstStyle/>
        <a:p>
          <a:endParaRPr lang="zh-CN" altLang="en-US"/>
        </a:p>
      </dgm:t>
    </dgm:pt>
    <dgm:pt modelId="{5A203E90-58D4-4488-A8AC-638DF1E772D7}" type="pres">
      <dgm:prSet presAssocID="{401D4071-7ABC-4C96-81E7-451998778B79}" presName="cycle" presStyleCnt="0">
        <dgm:presLayoutVars>
          <dgm:chMax val="1"/>
          <dgm:dir/>
          <dgm:animLvl val="ctr"/>
          <dgm:resizeHandles val="exact"/>
        </dgm:presLayoutVars>
      </dgm:prSet>
      <dgm:spPr/>
      <dgm:t>
        <a:bodyPr/>
        <a:lstStyle/>
        <a:p>
          <a:endParaRPr lang="zh-CN" altLang="en-US"/>
        </a:p>
      </dgm:t>
    </dgm:pt>
    <dgm:pt modelId="{1C4CDDD3-FF41-4EC6-B78F-F0FF9862C55D}" type="pres">
      <dgm:prSet presAssocID="{117EB190-5801-4572-9636-EADE266F44AC}" presName="centerShape" presStyleLbl="node0" presStyleIdx="0" presStyleCnt="1" custLinFactNeighborX="-47170" custLinFactNeighborY="-5350"/>
      <dgm:spPr/>
      <dgm:t>
        <a:bodyPr/>
        <a:lstStyle/>
        <a:p>
          <a:endParaRPr lang="zh-CN" altLang="en-US"/>
        </a:p>
      </dgm:t>
    </dgm:pt>
    <dgm:pt modelId="{03B1059A-94A7-4B96-9399-909BC1001120}" type="pres">
      <dgm:prSet presAssocID="{65D81D2D-3CB0-4877-8183-F9ABE4AC547C}" presName="Name9" presStyleLbl="parChTrans1D2" presStyleIdx="0" presStyleCnt="5"/>
      <dgm:spPr/>
      <dgm:t>
        <a:bodyPr/>
        <a:lstStyle/>
        <a:p>
          <a:endParaRPr lang="zh-CN" altLang="en-US"/>
        </a:p>
      </dgm:t>
    </dgm:pt>
    <dgm:pt modelId="{D8037026-BD57-4E93-A664-1D49D3F260F2}" type="pres">
      <dgm:prSet presAssocID="{65D81D2D-3CB0-4877-8183-F9ABE4AC547C}" presName="connTx" presStyleLbl="parChTrans1D2" presStyleIdx="0" presStyleCnt="5"/>
      <dgm:spPr/>
      <dgm:t>
        <a:bodyPr/>
        <a:lstStyle/>
        <a:p>
          <a:endParaRPr lang="zh-CN" altLang="en-US"/>
        </a:p>
      </dgm:t>
    </dgm:pt>
    <dgm:pt modelId="{61A9A4FF-2C42-4B11-B8C5-DD1D4BB77E1A}" type="pres">
      <dgm:prSet presAssocID="{14B67AE8-61B5-46D2-AF33-7EA474F4FB55}" presName="node" presStyleLbl="node1" presStyleIdx="0" presStyleCnt="5" custScaleX="65096" custScaleY="60778" custRadScaleRad="116263" custRadScaleInc="-31670">
        <dgm:presLayoutVars>
          <dgm:bulletEnabled val="1"/>
        </dgm:presLayoutVars>
      </dgm:prSet>
      <dgm:spPr/>
      <dgm:t>
        <a:bodyPr/>
        <a:lstStyle/>
        <a:p>
          <a:endParaRPr lang="zh-CN" altLang="en-US"/>
        </a:p>
      </dgm:t>
    </dgm:pt>
    <dgm:pt modelId="{834A665C-6705-4218-9F42-D83F392E7307}" type="pres">
      <dgm:prSet presAssocID="{45CCC89B-DCF2-459A-9A65-AE0CC8D1ABB5}" presName="Name9" presStyleLbl="parChTrans1D2" presStyleIdx="1" presStyleCnt="5"/>
      <dgm:spPr/>
      <dgm:t>
        <a:bodyPr/>
        <a:lstStyle/>
        <a:p>
          <a:endParaRPr lang="zh-CN" altLang="en-US"/>
        </a:p>
      </dgm:t>
    </dgm:pt>
    <dgm:pt modelId="{8733FB91-E61B-4E86-80A0-FB9927C87F54}" type="pres">
      <dgm:prSet presAssocID="{45CCC89B-DCF2-459A-9A65-AE0CC8D1ABB5}" presName="connTx" presStyleLbl="parChTrans1D2" presStyleIdx="1" presStyleCnt="5"/>
      <dgm:spPr/>
      <dgm:t>
        <a:bodyPr/>
        <a:lstStyle/>
        <a:p>
          <a:endParaRPr lang="zh-CN" altLang="en-US"/>
        </a:p>
      </dgm:t>
    </dgm:pt>
    <dgm:pt modelId="{C7B5A2E1-1656-43A4-94B8-3AE96ACD2EB0}" type="pres">
      <dgm:prSet presAssocID="{D569484C-EF28-4F03-A8BD-E3D6B3C236AE}" presName="node" presStyleLbl="node1" presStyleIdx="1" presStyleCnt="5" custScaleX="66057" custScaleY="61389" custRadScaleRad="63432" custRadScaleInc="-226450">
        <dgm:presLayoutVars>
          <dgm:bulletEnabled val="1"/>
        </dgm:presLayoutVars>
      </dgm:prSet>
      <dgm:spPr/>
      <dgm:t>
        <a:bodyPr/>
        <a:lstStyle/>
        <a:p>
          <a:endParaRPr lang="zh-CN" altLang="en-US"/>
        </a:p>
      </dgm:t>
    </dgm:pt>
    <dgm:pt modelId="{A04C5A2E-19A9-4CCE-AB6E-301A82C445C5}" type="pres">
      <dgm:prSet presAssocID="{CB0B2744-DC2A-4C84-89D1-84ADDDDFFB58}" presName="Name9" presStyleLbl="parChTrans1D2" presStyleIdx="2" presStyleCnt="5"/>
      <dgm:spPr/>
      <dgm:t>
        <a:bodyPr/>
        <a:lstStyle/>
        <a:p>
          <a:endParaRPr lang="zh-CN" altLang="en-US"/>
        </a:p>
      </dgm:t>
    </dgm:pt>
    <dgm:pt modelId="{36E36569-FB05-4EC8-BDDF-23FDCF6C20F8}" type="pres">
      <dgm:prSet presAssocID="{CB0B2744-DC2A-4C84-89D1-84ADDDDFFB58}" presName="connTx" presStyleLbl="parChTrans1D2" presStyleIdx="2" presStyleCnt="5"/>
      <dgm:spPr/>
      <dgm:t>
        <a:bodyPr/>
        <a:lstStyle/>
        <a:p>
          <a:endParaRPr lang="zh-CN" altLang="en-US"/>
        </a:p>
      </dgm:t>
    </dgm:pt>
    <dgm:pt modelId="{6F4CA9B1-3549-47DE-A6B8-25AAC7C2DB15}" type="pres">
      <dgm:prSet presAssocID="{96F29C14-0F2C-4C3F-B64A-7CA2789BFA35}" presName="node" presStyleLbl="node1" presStyleIdx="2" presStyleCnt="5" custScaleX="64608" custScaleY="62764" custRadScaleRad="11383" custRadScaleInc="-381706">
        <dgm:presLayoutVars>
          <dgm:bulletEnabled val="1"/>
        </dgm:presLayoutVars>
      </dgm:prSet>
      <dgm:spPr/>
      <dgm:t>
        <a:bodyPr/>
        <a:lstStyle/>
        <a:p>
          <a:endParaRPr lang="zh-CN" altLang="en-US"/>
        </a:p>
      </dgm:t>
    </dgm:pt>
    <dgm:pt modelId="{C351E80A-7428-43C9-8E18-FD01C7A4A473}" type="pres">
      <dgm:prSet presAssocID="{977D416D-6A15-462C-9ED0-8C8E557FA8FC}" presName="Name9" presStyleLbl="parChTrans1D2" presStyleIdx="3" presStyleCnt="5"/>
      <dgm:spPr/>
      <dgm:t>
        <a:bodyPr/>
        <a:lstStyle/>
        <a:p>
          <a:endParaRPr lang="zh-CN" altLang="en-US"/>
        </a:p>
      </dgm:t>
    </dgm:pt>
    <dgm:pt modelId="{B66BCBDA-4660-4007-ABFF-E43EB5BC7FD9}" type="pres">
      <dgm:prSet presAssocID="{977D416D-6A15-462C-9ED0-8C8E557FA8FC}" presName="connTx" presStyleLbl="parChTrans1D2" presStyleIdx="3" presStyleCnt="5"/>
      <dgm:spPr/>
      <dgm:t>
        <a:bodyPr/>
        <a:lstStyle/>
        <a:p>
          <a:endParaRPr lang="zh-CN" altLang="en-US"/>
        </a:p>
      </dgm:t>
    </dgm:pt>
    <dgm:pt modelId="{EC88AB62-11EA-4DAA-A154-59CE729A45D0}" type="pres">
      <dgm:prSet presAssocID="{23092364-D3B8-4384-A84C-218B74BF418A}" presName="node" presStyleLbl="node1" presStyleIdx="3" presStyleCnt="5" custScaleX="63850" custScaleY="63441" custRadScaleRad="44845" custRadScaleInc="-59310">
        <dgm:presLayoutVars>
          <dgm:bulletEnabled val="1"/>
        </dgm:presLayoutVars>
      </dgm:prSet>
      <dgm:spPr/>
      <dgm:t>
        <a:bodyPr/>
        <a:lstStyle/>
        <a:p>
          <a:endParaRPr lang="zh-CN" altLang="en-US"/>
        </a:p>
      </dgm:t>
    </dgm:pt>
    <dgm:pt modelId="{D03C5670-BE13-434F-84B5-2A04FD58AD12}" type="pres">
      <dgm:prSet presAssocID="{4A8C4611-8D23-47E0-A3DA-116EE8A0DBCA}" presName="Name9" presStyleLbl="parChTrans1D2" presStyleIdx="4" presStyleCnt="5"/>
      <dgm:spPr/>
      <dgm:t>
        <a:bodyPr/>
        <a:lstStyle/>
        <a:p>
          <a:endParaRPr lang="zh-CN" altLang="en-US"/>
        </a:p>
      </dgm:t>
    </dgm:pt>
    <dgm:pt modelId="{248CE75B-00CC-4457-8EB9-2B674F326092}" type="pres">
      <dgm:prSet presAssocID="{4A8C4611-8D23-47E0-A3DA-116EE8A0DBCA}" presName="connTx" presStyleLbl="parChTrans1D2" presStyleIdx="4" presStyleCnt="5"/>
      <dgm:spPr/>
      <dgm:t>
        <a:bodyPr/>
        <a:lstStyle/>
        <a:p>
          <a:endParaRPr lang="zh-CN" altLang="en-US"/>
        </a:p>
      </dgm:t>
    </dgm:pt>
    <dgm:pt modelId="{2C6CFC64-37B2-405A-9893-45DE6B77C9F9}" type="pres">
      <dgm:prSet presAssocID="{98A1FD6E-F17F-444B-A6C2-E24D2D611D57}" presName="node" presStyleLbl="node1" presStyleIdx="4" presStyleCnt="5" custScaleX="63576" custScaleY="63192" custRadScaleRad="97729" custRadScaleInc="-263195">
        <dgm:presLayoutVars>
          <dgm:bulletEnabled val="1"/>
        </dgm:presLayoutVars>
      </dgm:prSet>
      <dgm:spPr/>
      <dgm:t>
        <a:bodyPr/>
        <a:lstStyle/>
        <a:p>
          <a:endParaRPr lang="zh-CN" altLang="en-US"/>
        </a:p>
      </dgm:t>
    </dgm:pt>
  </dgm:ptLst>
  <dgm:cxnLst>
    <dgm:cxn modelId="{666CCF1A-B066-4886-9CF9-44C1783BBF53}" type="presOf" srcId="{117EB190-5801-4572-9636-EADE266F44AC}" destId="{1C4CDDD3-FF41-4EC6-B78F-F0FF9862C55D}" srcOrd="0" destOrd="0" presId="urn:microsoft.com/office/officeart/2005/8/layout/radial1"/>
    <dgm:cxn modelId="{858C1827-64B2-4160-98BB-023EF2924DEC}" type="presOf" srcId="{45CCC89B-DCF2-459A-9A65-AE0CC8D1ABB5}" destId="{834A665C-6705-4218-9F42-D83F392E7307}" srcOrd="0" destOrd="0" presId="urn:microsoft.com/office/officeart/2005/8/layout/radial1"/>
    <dgm:cxn modelId="{D4FBE7AA-E67C-4F65-9859-D0370183D2A1}" type="presOf" srcId="{4A8C4611-8D23-47E0-A3DA-116EE8A0DBCA}" destId="{248CE75B-00CC-4457-8EB9-2B674F326092}" srcOrd="1" destOrd="0" presId="urn:microsoft.com/office/officeart/2005/8/layout/radial1"/>
    <dgm:cxn modelId="{48EAF55D-C8C3-408C-948D-6AD7D5B1CB83}" srcId="{401D4071-7ABC-4C96-81E7-451998778B79}" destId="{117EB190-5801-4572-9636-EADE266F44AC}" srcOrd="0" destOrd="0" parTransId="{C179E66C-70E0-4D0F-A8C1-82FCA4740407}" sibTransId="{75DDC364-ABA4-4117-8BAA-EDB53EF7E413}"/>
    <dgm:cxn modelId="{31918709-60BE-45E0-87E8-F8A765512C6C}" srcId="{117EB190-5801-4572-9636-EADE266F44AC}" destId="{96F29C14-0F2C-4C3F-B64A-7CA2789BFA35}" srcOrd="2" destOrd="0" parTransId="{CB0B2744-DC2A-4C84-89D1-84ADDDDFFB58}" sibTransId="{06FCEA50-CFD0-4EB1-B683-D295022E431B}"/>
    <dgm:cxn modelId="{0EF84B64-C0CE-433D-937B-06B91FEC610F}" srcId="{117EB190-5801-4572-9636-EADE266F44AC}" destId="{D569484C-EF28-4F03-A8BD-E3D6B3C236AE}" srcOrd="1" destOrd="0" parTransId="{45CCC89B-DCF2-459A-9A65-AE0CC8D1ABB5}" sibTransId="{09741E4D-0D22-4AE9-82B9-6EC2AD00546A}"/>
    <dgm:cxn modelId="{2E869DA2-4A2F-4BE9-B08F-9373B913D490}" type="presOf" srcId="{96F29C14-0F2C-4C3F-B64A-7CA2789BFA35}" destId="{6F4CA9B1-3549-47DE-A6B8-25AAC7C2DB15}" srcOrd="0" destOrd="0" presId="urn:microsoft.com/office/officeart/2005/8/layout/radial1"/>
    <dgm:cxn modelId="{4698C53E-B0E6-452D-9F06-412034E10B75}" srcId="{117EB190-5801-4572-9636-EADE266F44AC}" destId="{14B67AE8-61B5-46D2-AF33-7EA474F4FB55}" srcOrd="0" destOrd="0" parTransId="{65D81D2D-3CB0-4877-8183-F9ABE4AC547C}" sibTransId="{B6CA7B2B-00A3-481E-8858-3DE0170786C5}"/>
    <dgm:cxn modelId="{8E88D80A-E175-4CB3-AA60-FDA9E93DF200}" srcId="{117EB190-5801-4572-9636-EADE266F44AC}" destId="{98A1FD6E-F17F-444B-A6C2-E24D2D611D57}" srcOrd="4" destOrd="0" parTransId="{4A8C4611-8D23-47E0-A3DA-116EE8A0DBCA}" sibTransId="{B8E9961B-C280-4963-96A4-56218C415F18}"/>
    <dgm:cxn modelId="{E71A1657-3C4E-419E-9147-275A0583FBDE}" type="presOf" srcId="{CB0B2744-DC2A-4C84-89D1-84ADDDDFFB58}" destId="{36E36569-FB05-4EC8-BDDF-23FDCF6C20F8}" srcOrd="1" destOrd="0" presId="urn:microsoft.com/office/officeart/2005/8/layout/radial1"/>
    <dgm:cxn modelId="{0BBEF3DE-323C-487E-ACB9-3F5B369DFDD8}" type="presOf" srcId="{23092364-D3B8-4384-A84C-218B74BF418A}" destId="{EC88AB62-11EA-4DAA-A154-59CE729A45D0}" srcOrd="0" destOrd="0" presId="urn:microsoft.com/office/officeart/2005/8/layout/radial1"/>
    <dgm:cxn modelId="{17C6DC44-1BB0-4E49-B8A2-05265EA326D0}" type="presOf" srcId="{14B67AE8-61B5-46D2-AF33-7EA474F4FB55}" destId="{61A9A4FF-2C42-4B11-B8C5-DD1D4BB77E1A}" srcOrd="0" destOrd="0" presId="urn:microsoft.com/office/officeart/2005/8/layout/radial1"/>
    <dgm:cxn modelId="{7AC7BB3C-E164-40D0-B6FE-8B026CA18827}" type="presOf" srcId="{98A1FD6E-F17F-444B-A6C2-E24D2D611D57}" destId="{2C6CFC64-37B2-405A-9893-45DE6B77C9F9}" srcOrd="0" destOrd="0" presId="urn:microsoft.com/office/officeart/2005/8/layout/radial1"/>
    <dgm:cxn modelId="{35604EDB-1675-4756-B3B6-4B50FE86FE52}" type="presOf" srcId="{65D81D2D-3CB0-4877-8183-F9ABE4AC547C}" destId="{D8037026-BD57-4E93-A664-1D49D3F260F2}" srcOrd="1" destOrd="0" presId="urn:microsoft.com/office/officeart/2005/8/layout/radial1"/>
    <dgm:cxn modelId="{4764DF7A-5799-4E05-B952-9B5D02E4CB40}" type="presOf" srcId="{45CCC89B-DCF2-459A-9A65-AE0CC8D1ABB5}" destId="{8733FB91-E61B-4E86-80A0-FB9927C87F54}" srcOrd="1" destOrd="0" presId="urn:microsoft.com/office/officeart/2005/8/layout/radial1"/>
    <dgm:cxn modelId="{CB1D9CD8-CD92-498F-83A3-D7926B8326E0}" type="presOf" srcId="{CB0B2744-DC2A-4C84-89D1-84ADDDDFFB58}" destId="{A04C5A2E-19A9-4CCE-AB6E-301A82C445C5}" srcOrd="0" destOrd="0" presId="urn:microsoft.com/office/officeart/2005/8/layout/radial1"/>
    <dgm:cxn modelId="{4AFC4C9B-B544-4B37-AF17-5928ED236403}" type="presOf" srcId="{D569484C-EF28-4F03-A8BD-E3D6B3C236AE}" destId="{C7B5A2E1-1656-43A4-94B8-3AE96ACD2EB0}" srcOrd="0" destOrd="0" presId="urn:microsoft.com/office/officeart/2005/8/layout/radial1"/>
    <dgm:cxn modelId="{BB8783B1-143F-4F3D-9B6D-4A4F125FED39}" srcId="{117EB190-5801-4572-9636-EADE266F44AC}" destId="{23092364-D3B8-4384-A84C-218B74BF418A}" srcOrd="3" destOrd="0" parTransId="{977D416D-6A15-462C-9ED0-8C8E557FA8FC}" sibTransId="{01EAB4B3-D979-4F01-A9A3-D1FF7B92EA89}"/>
    <dgm:cxn modelId="{BD5F5401-C96A-4118-9B5D-D611C93518AA}" type="presOf" srcId="{977D416D-6A15-462C-9ED0-8C8E557FA8FC}" destId="{C351E80A-7428-43C9-8E18-FD01C7A4A473}" srcOrd="0" destOrd="0" presId="urn:microsoft.com/office/officeart/2005/8/layout/radial1"/>
    <dgm:cxn modelId="{51701F28-3F7C-4EB5-A80C-6778F3BD9C0F}" type="presOf" srcId="{4A8C4611-8D23-47E0-A3DA-116EE8A0DBCA}" destId="{D03C5670-BE13-434F-84B5-2A04FD58AD12}" srcOrd="0" destOrd="0" presId="urn:microsoft.com/office/officeart/2005/8/layout/radial1"/>
    <dgm:cxn modelId="{4FF8293C-57D5-46E3-946D-4C3A3D47959E}" type="presOf" srcId="{65D81D2D-3CB0-4877-8183-F9ABE4AC547C}" destId="{03B1059A-94A7-4B96-9399-909BC1001120}" srcOrd="0" destOrd="0" presId="urn:microsoft.com/office/officeart/2005/8/layout/radial1"/>
    <dgm:cxn modelId="{58C8F0A4-FB66-4C3C-AE0B-BC47C6E9C9C3}" type="presOf" srcId="{977D416D-6A15-462C-9ED0-8C8E557FA8FC}" destId="{B66BCBDA-4660-4007-ABFF-E43EB5BC7FD9}" srcOrd="1" destOrd="0" presId="urn:microsoft.com/office/officeart/2005/8/layout/radial1"/>
    <dgm:cxn modelId="{79736A71-14FB-407F-83FC-F2CC409AF898}" type="presOf" srcId="{401D4071-7ABC-4C96-81E7-451998778B79}" destId="{5A203E90-58D4-4488-A8AC-638DF1E772D7}" srcOrd="0" destOrd="0" presId="urn:microsoft.com/office/officeart/2005/8/layout/radial1"/>
    <dgm:cxn modelId="{9A4145EA-D185-437C-89DF-13917A1EB405}" type="presParOf" srcId="{5A203E90-58D4-4488-A8AC-638DF1E772D7}" destId="{1C4CDDD3-FF41-4EC6-B78F-F0FF9862C55D}" srcOrd="0" destOrd="0" presId="urn:microsoft.com/office/officeart/2005/8/layout/radial1"/>
    <dgm:cxn modelId="{6614F75F-4F80-4D85-978E-30DF08337E42}" type="presParOf" srcId="{5A203E90-58D4-4488-A8AC-638DF1E772D7}" destId="{03B1059A-94A7-4B96-9399-909BC1001120}" srcOrd="1" destOrd="0" presId="urn:microsoft.com/office/officeart/2005/8/layout/radial1"/>
    <dgm:cxn modelId="{C67EDF63-9E07-455A-9592-12D33CDCEC06}" type="presParOf" srcId="{03B1059A-94A7-4B96-9399-909BC1001120}" destId="{D8037026-BD57-4E93-A664-1D49D3F260F2}" srcOrd="0" destOrd="0" presId="urn:microsoft.com/office/officeart/2005/8/layout/radial1"/>
    <dgm:cxn modelId="{F6A50CC4-BAB2-4A6C-8301-C9B3E80F808E}" type="presParOf" srcId="{5A203E90-58D4-4488-A8AC-638DF1E772D7}" destId="{61A9A4FF-2C42-4B11-B8C5-DD1D4BB77E1A}" srcOrd="2" destOrd="0" presId="urn:microsoft.com/office/officeart/2005/8/layout/radial1"/>
    <dgm:cxn modelId="{A2C7EA99-A08B-4380-A298-6FB6E362E60B}" type="presParOf" srcId="{5A203E90-58D4-4488-A8AC-638DF1E772D7}" destId="{834A665C-6705-4218-9F42-D83F392E7307}" srcOrd="3" destOrd="0" presId="urn:microsoft.com/office/officeart/2005/8/layout/radial1"/>
    <dgm:cxn modelId="{AFCE8B2E-C03E-41E1-B21B-7579DC953513}" type="presParOf" srcId="{834A665C-6705-4218-9F42-D83F392E7307}" destId="{8733FB91-E61B-4E86-80A0-FB9927C87F54}" srcOrd="0" destOrd="0" presId="urn:microsoft.com/office/officeart/2005/8/layout/radial1"/>
    <dgm:cxn modelId="{20334AE9-5586-4A1B-932B-EF670774015A}" type="presParOf" srcId="{5A203E90-58D4-4488-A8AC-638DF1E772D7}" destId="{C7B5A2E1-1656-43A4-94B8-3AE96ACD2EB0}" srcOrd="4" destOrd="0" presId="urn:microsoft.com/office/officeart/2005/8/layout/radial1"/>
    <dgm:cxn modelId="{6D838B92-2E0C-478B-8107-A023A14CD465}" type="presParOf" srcId="{5A203E90-58D4-4488-A8AC-638DF1E772D7}" destId="{A04C5A2E-19A9-4CCE-AB6E-301A82C445C5}" srcOrd="5" destOrd="0" presId="urn:microsoft.com/office/officeart/2005/8/layout/radial1"/>
    <dgm:cxn modelId="{09E7C82C-A6C9-4F03-BBA7-9E6E693CD01A}" type="presParOf" srcId="{A04C5A2E-19A9-4CCE-AB6E-301A82C445C5}" destId="{36E36569-FB05-4EC8-BDDF-23FDCF6C20F8}" srcOrd="0" destOrd="0" presId="urn:microsoft.com/office/officeart/2005/8/layout/radial1"/>
    <dgm:cxn modelId="{E2ACD9F9-92FD-42E1-A7E0-3E67E662D8B2}" type="presParOf" srcId="{5A203E90-58D4-4488-A8AC-638DF1E772D7}" destId="{6F4CA9B1-3549-47DE-A6B8-25AAC7C2DB15}" srcOrd="6" destOrd="0" presId="urn:microsoft.com/office/officeart/2005/8/layout/radial1"/>
    <dgm:cxn modelId="{66F86701-BBAB-44F4-BB0C-3E95B2249C70}" type="presParOf" srcId="{5A203E90-58D4-4488-A8AC-638DF1E772D7}" destId="{C351E80A-7428-43C9-8E18-FD01C7A4A473}" srcOrd="7" destOrd="0" presId="urn:microsoft.com/office/officeart/2005/8/layout/radial1"/>
    <dgm:cxn modelId="{8E51C85C-3CC8-4EFB-8DE6-15C6E0AFF559}" type="presParOf" srcId="{C351E80A-7428-43C9-8E18-FD01C7A4A473}" destId="{B66BCBDA-4660-4007-ABFF-E43EB5BC7FD9}" srcOrd="0" destOrd="0" presId="urn:microsoft.com/office/officeart/2005/8/layout/radial1"/>
    <dgm:cxn modelId="{D0002376-CDEC-4090-A0AF-AB5AC9324D02}" type="presParOf" srcId="{5A203E90-58D4-4488-A8AC-638DF1E772D7}" destId="{EC88AB62-11EA-4DAA-A154-59CE729A45D0}" srcOrd="8" destOrd="0" presId="urn:microsoft.com/office/officeart/2005/8/layout/radial1"/>
    <dgm:cxn modelId="{FF581481-6FD8-4123-9587-CA2439C9C51F}" type="presParOf" srcId="{5A203E90-58D4-4488-A8AC-638DF1E772D7}" destId="{D03C5670-BE13-434F-84B5-2A04FD58AD12}" srcOrd="9" destOrd="0" presId="urn:microsoft.com/office/officeart/2005/8/layout/radial1"/>
    <dgm:cxn modelId="{DF13FC1D-1CCE-4870-896C-0BD111C2B062}" type="presParOf" srcId="{D03C5670-BE13-434F-84B5-2A04FD58AD12}" destId="{248CE75B-00CC-4457-8EB9-2B674F326092}" srcOrd="0" destOrd="0" presId="urn:microsoft.com/office/officeart/2005/8/layout/radial1"/>
    <dgm:cxn modelId="{6CEB7720-F266-44A9-A1FA-92D2952B74EB}" type="presParOf" srcId="{5A203E90-58D4-4488-A8AC-638DF1E772D7}" destId="{2C6CFC64-37B2-405A-9893-45DE6B77C9F9}"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CDDD3-FF41-4EC6-B78F-F0FF9862C55D}">
      <dsp:nvSpPr>
        <dsp:cNvPr id="0" name=""/>
        <dsp:cNvSpPr/>
      </dsp:nvSpPr>
      <dsp:spPr>
        <a:xfrm>
          <a:off x="1437256" y="1985930"/>
          <a:ext cx="1699729" cy="1699729"/>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b="1" kern="1200" dirty="0" smtClean="0">
              <a:solidFill>
                <a:schemeClr val="tx1"/>
              </a:solidFill>
              <a:latin typeface="Calibri" panose="020F0502020204030204" pitchFamily="34" charset="0"/>
              <a:cs typeface="Calibri" panose="020F0502020204030204" pitchFamily="34" charset="0"/>
            </a:rPr>
            <a:t>3D Printing</a:t>
          </a:r>
          <a:endParaRPr lang="zh-CN" altLang="en-US" sz="2800" b="1" kern="1200" dirty="0">
            <a:solidFill>
              <a:schemeClr val="tx1"/>
            </a:solidFill>
            <a:latin typeface="Calibri" panose="020F0502020204030204" pitchFamily="34" charset="0"/>
            <a:cs typeface="Calibri" panose="020F0502020204030204" pitchFamily="34" charset="0"/>
          </a:endParaRPr>
        </a:p>
      </dsp:txBody>
      <dsp:txXfrm>
        <a:off x="1686176" y="2234850"/>
        <a:ext cx="1201889" cy="1201889"/>
      </dsp:txXfrm>
    </dsp:sp>
    <dsp:sp modelId="{03B1059A-94A7-4B96-9399-909BC1001120}">
      <dsp:nvSpPr>
        <dsp:cNvPr id="0" name=""/>
        <dsp:cNvSpPr/>
      </dsp:nvSpPr>
      <dsp:spPr>
        <a:xfrm rot="18278638">
          <a:off x="2468047" y="1543025"/>
          <a:ext cx="1400618" cy="34881"/>
        </a:xfrm>
        <a:custGeom>
          <a:avLst/>
          <a:gdLst/>
          <a:ahLst/>
          <a:cxnLst/>
          <a:rect l="0" t="0" r="0" b="0"/>
          <a:pathLst>
            <a:path>
              <a:moveTo>
                <a:pt x="0" y="17440"/>
              </a:moveTo>
              <a:lnTo>
                <a:pt x="1400618"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33341" y="1525450"/>
        <a:ext cx="70030" cy="70030"/>
      </dsp:txXfrm>
    </dsp:sp>
    <dsp:sp modelId="{61A9A4FF-2C42-4B11-B8C5-DD1D4BB77E1A}">
      <dsp:nvSpPr>
        <dsp:cNvPr id="0" name=""/>
        <dsp:cNvSpPr/>
      </dsp:nvSpPr>
      <dsp:spPr>
        <a:xfrm>
          <a:off x="3313153" y="33749"/>
          <a:ext cx="1106455" cy="1033061"/>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zh-CN" altLang="en-US" sz="1600" b="1" kern="1200" dirty="0">
            <a:solidFill>
              <a:schemeClr val="tx1"/>
            </a:solidFill>
            <a:latin typeface="Calibri" panose="020F0502020204030204" pitchFamily="34" charset="0"/>
            <a:cs typeface="Calibri" panose="020F0502020204030204" pitchFamily="34" charset="0"/>
          </a:endParaRPr>
        </a:p>
      </dsp:txBody>
      <dsp:txXfrm>
        <a:off x="3475190" y="185037"/>
        <a:ext cx="782381" cy="730485"/>
      </dsp:txXfrm>
    </dsp:sp>
    <dsp:sp modelId="{834A665C-6705-4218-9F42-D83F392E7307}">
      <dsp:nvSpPr>
        <dsp:cNvPr id="0" name=""/>
        <dsp:cNvSpPr/>
      </dsp:nvSpPr>
      <dsp:spPr>
        <a:xfrm rot="19695826">
          <a:off x="2951410" y="2165509"/>
          <a:ext cx="782525" cy="34881"/>
        </a:xfrm>
        <a:custGeom>
          <a:avLst/>
          <a:gdLst/>
          <a:ahLst/>
          <a:cxnLst/>
          <a:rect l="0" t="0" r="0" b="0"/>
          <a:pathLst>
            <a:path>
              <a:moveTo>
                <a:pt x="0" y="17440"/>
              </a:moveTo>
              <a:lnTo>
                <a:pt x="782525"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23110" y="2163387"/>
        <a:ext cx="39126" cy="39126"/>
      </dsp:txXfrm>
    </dsp:sp>
    <dsp:sp modelId="{C7B5A2E1-1656-43A4-94B8-3AE96ACD2EB0}">
      <dsp:nvSpPr>
        <dsp:cNvPr id="0" name=""/>
        <dsp:cNvSpPr/>
      </dsp:nvSpPr>
      <dsp:spPr>
        <a:xfrm>
          <a:off x="3581396" y="1166364"/>
          <a:ext cx="1122790" cy="1043446"/>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745825" y="1319173"/>
        <a:ext cx="793932" cy="737828"/>
      </dsp:txXfrm>
    </dsp:sp>
    <dsp:sp modelId="{A04C5A2E-19A9-4CCE-AB6E-301A82C445C5}">
      <dsp:nvSpPr>
        <dsp:cNvPr id="0" name=""/>
        <dsp:cNvSpPr/>
      </dsp:nvSpPr>
      <dsp:spPr>
        <a:xfrm rot="21578151">
          <a:off x="3136961" y="2810671"/>
          <a:ext cx="717897" cy="34881"/>
        </a:xfrm>
        <a:custGeom>
          <a:avLst/>
          <a:gdLst/>
          <a:ahLst/>
          <a:cxnLst/>
          <a:rect l="0" t="0" r="0" b="0"/>
          <a:pathLst>
            <a:path>
              <a:moveTo>
                <a:pt x="0" y="17440"/>
              </a:moveTo>
              <a:lnTo>
                <a:pt x="717897"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77962" y="2810165"/>
        <a:ext cx="35894" cy="35894"/>
      </dsp:txXfrm>
    </dsp:sp>
    <dsp:sp modelId="{6F4CA9B1-3549-47DE-A6B8-25AAC7C2DB15}">
      <dsp:nvSpPr>
        <dsp:cNvPr id="0" name=""/>
        <dsp:cNvSpPr/>
      </dsp:nvSpPr>
      <dsp:spPr>
        <a:xfrm>
          <a:off x="3854839" y="2288932"/>
          <a:ext cx="1098161" cy="1066818"/>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zh-CN" altLang="en-US" sz="1600" b="1" kern="1200" dirty="0">
            <a:solidFill>
              <a:schemeClr val="tx1"/>
            </a:solidFill>
            <a:latin typeface="Calibri" panose="020F0502020204030204" pitchFamily="34" charset="0"/>
            <a:cs typeface="Calibri" panose="020F0502020204030204" pitchFamily="34" charset="0"/>
          </a:endParaRPr>
        </a:p>
      </dsp:txBody>
      <dsp:txXfrm>
        <a:off x="4015661" y="2445164"/>
        <a:ext cx="776517" cy="754354"/>
      </dsp:txXfrm>
    </dsp:sp>
    <dsp:sp modelId="{C351E80A-7428-43C9-8E18-FD01C7A4A473}">
      <dsp:nvSpPr>
        <dsp:cNvPr id="0" name=""/>
        <dsp:cNvSpPr/>
      </dsp:nvSpPr>
      <dsp:spPr>
        <a:xfrm rot="1985442">
          <a:off x="2934180" y="3501029"/>
          <a:ext cx="801067" cy="34881"/>
        </a:xfrm>
        <a:custGeom>
          <a:avLst/>
          <a:gdLst/>
          <a:ahLst/>
          <a:cxnLst/>
          <a:rect l="0" t="0" r="0" b="0"/>
          <a:pathLst>
            <a:path>
              <a:moveTo>
                <a:pt x="0" y="17440"/>
              </a:moveTo>
              <a:lnTo>
                <a:pt x="801067"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14687" y="3498443"/>
        <a:ext cx="40053" cy="40053"/>
      </dsp:txXfrm>
    </dsp:sp>
    <dsp:sp modelId="{EC88AB62-11EA-4DAA-A154-59CE729A45D0}">
      <dsp:nvSpPr>
        <dsp:cNvPr id="0" name=""/>
        <dsp:cNvSpPr/>
      </dsp:nvSpPr>
      <dsp:spPr>
        <a:xfrm>
          <a:off x="3581398" y="3493678"/>
          <a:ext cx="1085277" cy="1078325"/>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740333" y="3651595"/>
        <a:ext cx="767407" cy="762491"/>
      </dsp:txXfrm>
    </dsp:sp>
    <dsp:sp modelId="{D03C5670-BE13-434F-84B5-2A04FD58AD12}">
      <dsp:nvSpPr>
        <dsp:cNvPr id="0" name=""/>
        <dsp:cNvSpPr/>
      </dsp:nvSpPr>
      <dsp:spPr>
        <a:xfrm rot="3347544">
          <a:off x="2448782" y="4118353"/>
          <a:ext cx="1444138" cy="34881"/>
        </a:xfrm>
        <a:custGeom>
          <a:avLst/>
          <a:gdLst/>
          <a:ahLst/>
          <a:cxnLst/>
          <a:rect l="0" t="0" r="0" b="0"/>
          <a:pathLst>
            <a:path>
              <a:moveTo>
                <a:pt x="0" y="17440"/>
              </a:moveTo>
              <a:lnTo>
                <a:pt x="1444138"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34748" y="4099690"/>
        <a:ext cx="72206" cy="72206"/>
      </dsp:txXfrm>
    </dsp:sp>
    <dsp:sp modelId="{2C6CFC64-37B2-405A-9893-45DE6B77C9F9}">
      <dsp:nvSpPr>
        <dsp:cNvPr id="0" name=""/>
        <dsp:cNvSpPr/>
      </dsp:nvSpPr>
      <dsp:spPr>
        <a:xfrm>
          <a:off x="3338984" y="4640891"/>
          <a:ext cx="1080619" cy="1074092"/>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497237" y="4798188"/>
        <a:ext cx="764113" cy="759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CDDD3-FF41-4EC6-B78F-F0FF9862C55D}">
      <dsp:nvSpPr>
        <dsp:cNvPr id="0" name=""/>
        <dsp:cNvSpPr/>
      </dsp:nvSpPr>
      <dsp:spPr>
        <a:xfrm>
          <a:off x="1437256" y="1985930"/>
          <a:ext cx="1699729" cy="1699729"/>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b="1" kern="1200" dirty="0" smtClean="0">
              <a:solidFill>
                <a:schemeClr val="tx1"/>
              </a:solidFill>
              <a:latin typeface="Calibri" panose="020F0502020204030204" pitchFamily="34" charset="0"/>
              <a:cs typeface="Calibri" panose="020F0502020204030204" pitchFamily="34" charset="0"/>
            </a:rPr>
            <a:t>3D Printing</a:t>
          </a:r>
          <a:endParaRPr lang="zh-CN" altLang="en-US" sz="2800" b="1" kern="1200" dirty="0">
            <a:solidFill>
              <a:schemeClr val="tx1"/>
            </a:solidFill>
            <a:latin typeface="Calibri" panose="020F0502020204030204" pitchFamily="34" charset="0"/>
            <a:cs typeface="Calibri" panose="020F0502020204030204" pitchFamily="34" charset="0"/>
          </a:endParaRPr>
        </a:p>
      </dsp:txBody>
      <dsp:txXfrm>
        <a:off x="1686176" y="2234850"/>
        <a:ext cx="1201889" cy="1201889"/>
      </dsp:txXfrm>
    </dsp:sp>
    <dsp:sp modelId="{03B1059A-94A7-4B96-9399-909BC1001120}">
      <dsp:nvSpPr>
        <dsp:cNvPr id="0" name=""/>
        <dsp:cNvSpPr/>
      </dsp:nvSpPr>
      <dsp:spPr>
        <a:xfrm rot="18278638">
          <a:off x="2468047" y="1543025"/>
          <a:ext cx="1400618" cy="34881"/>
        </a:xfrm>
        <a:custGeom>
          <a:avLst/>
          <a:gdLst/>
          <a:ahLst/>
          <a:cxnLst/>
          <a:rect l="0" t="0" r="0" b="0"/>
          <a:pathLst>
            <a:path>
              <a:moveTo>
                <a:pt x="0" y="17440"/>
              </a:moveTo>
              <a:lnTo>
                <a:pt x="1400618"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33341" y="1525450"/>
        <a:ext cx="70030" cy="70030"/>
      </dsp:txXfrm>
    </dsp:sp>
    <dsp:sp modelId="{61A9A4FF-2C42-4B11-B8C5-DD1D4BB77E1A}">
      <dsp:nvSpPr>
        <dsp:cNvPr id="0" name=""/>
        <dsp:cNvSpPr/>
      </dsp:nvSpPr>
      <dsp:spPr>
        <a:xfrm>
          <a:off x="3313153" y="33749"/>
          <a:ext cx="1106455" cy="1033061"/>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zh-CN" altLang="en-US" sz="1600" b="1" kern="1200" dirty="0">
            <a:solidFill>
              <a:schemeClr val="tx1"/>
            </a:solidFill>
            <a:latin typeface="Calibri" panose="020F0502020204030204" pitchFamily="34" charset="0"/>
            <a:cs typeface="Calibri" panose="020F0502020204030204" pitchFamily="34" charset="0"/>
          </a:endParaRPr>
        </a:p>
      </dsp:txBody>
      <dsp:txXfrm>
        <a:off x="3475190" y="185037"/>
        <a:ext cx="782381" cy="730485"/>
      </dsp:txXfrm>
    </dsp:sp>
    <dsp:sp modelId="{834A665C-6705-4218-9F42-D83F392E7307}">
      <dsp:nvSpPr>
        <dsp:cNvPr id="0" name=""/>
        <dsp:cNvSpPr/>
      </dsp:nvSpPr>
      <dsp:spPr>
        <a:xfrm rot="19695826">
          <a:off x="2951410" y="2165509"/>
          <a:ext cx="782525" cy="34881"/>
        </a:xfrm>
        <a:custGeom>
          <a:avLst/>
          <a:gdLst/>
          <a:ahLst/>
          <a:cxnLst/>
          <a:rect l="0" t="0" r="0" b="0"/>
          <a:pathLst>
            <a:path>
              <a:moveTo>
                <a:pt x="0" y="17440"/>
              </a:moveTo>
              <a:lnTo>
                <a:pt x="782525"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23110" y="2163387"/>
        <a:ext cx="39126" cy="39126"/>
      </dsp:txXfrm>
    </dsp:sp>
    <dsp:sp modelId="{C7B5A2E1-1656-43A4-94B8-3AE96ACD2EB0}">
      <dsp:nvSpPr>
        <dsp:cNvPr id="0" name=""/>
        <dsp:cNvSpPr/>
      </dsp:nvSpPr>
      <dsp:spPr>
        <a:xfrm>
          <a:off x="3581396" y="1166364"/>
          <a:ext cx="1122790" cy="1043446"/>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745825" y="1319173"/>
        <a:ext cx="793932" cy="737828"/>
      </dsp:txXfrm>
    </dsp:sp>
    <dsp:sp modelId="{A04C5A2E-19A9-4CCE-AB6E-301A82C445C5}">
      <dsp:nvSpPr>
        <dsp:cNvPr id="0" name=""/>
        <dsp:cNvSpPr/>
      </dsp:nvSpPr>
      <dsp:spPr>
        <a:xfrm rot="21578151">
          <a:off x="3136961" y="2810671"/>
          <a:ext cx="717897" cy="34881"/>
        </a:xfrm>
        <a:custGeom>
          <a:avLst/>
          <a:gdLst/>
          <a:ahLst/>
          <a:cxnLst/>
          <a:rect l="0" t="0" r="0" b="0"/>
          <a:pathLst>
            <a:path>
              <a:moveTo>
                <a:pt x="0" y="17440"/>
              </a:moveTo>
              <a:lnTo>
                <a:pt x="717897"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77962" y="2810165"/>
        <a:ext cx="35894" cy="35894"/>
      </dsp:txXfrm>
    </dsp:sp>
    <dsp:sp modelId="{6F4CA9B1-3549-47DE-A6B8-25AAC7C2DB15}">
      <dsp:nvSpPr>
        <dsp:cNvPr id="0" name=""/>
        <dsp:cNvSpPr/>
      </dsp:nvSpPr>
      <dsp:spPr>
        <a:xfrm>
          <a:off x="3854839" y="2288932"/>
          <a:ext cx="1098161" cy="1066818"/>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zh-CN" altLang="en-US" sz="1600" b="1" kern="1200" dirty="0">
            <a:solidFill>
              <a:schemeClr val="tx1"/>
            </a:solidFill>
            <a:latin typeface="Calibri" panose="020F0502020204030204" pitchFamily="34" charset="0"/>
            <a:cs typeface="Calibri" panose="020F0502020204030204" pitchFamily="34" charset="0"/>
          </a:endParaRPr>
        </a:p>
      </dsp:txBody>
      <dsp:txXfrm>
        <a:off x="4015661" y="2445164"/>
        <a:ext cx="776517" cy="754354"/>
      </dsp:txXfrm>
    </dsp:sp>
    <dsp:sp modelId="{C351E80A-7428-43C9-8E18-FD01C7A4A473}">
      <dsp:nvSpPr>
        <dsp:cNvPr id="0" name=""/>
        <dsp:cNvSpPr/>
      </dsp:nvSpPr>
      <dsp:spPr>
        <a:xfrm rot="1985442">
          <a:off x="2934180" y="3501029"/>
          <a:ext cx="801067" cy="34881"/>
        </a:xfrm>
        <a:custGeom>
          <a:avLst/>
          <a:gdLst/>
          <a:ahLst/>
          <a:cxnLst/>
          <a:rect l="0" t="0" r="0" b="0"/>
          <a:pathLst>
            <a:path>
              <a:moveTo>
                <a:pt x="0" y="17440"/>
              </a:moveTo>
              <a:lnTo>
                <a:pt x="801067"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14687" y="3498443"/>
        <a:ext cx="40053" cy="40053"/>
      </dsp:txXfrm>
    </dsp:sp>
    <dsp:sp modelId="{EC88AB62-11EA-4DAA-A154-59CE729A45D0}">
      <dsp:nvSpPr>
        <dsp:cNvPr id="0" name=""/>
        <dsp:cNvSpPr/>
      </dsp:nvSpPr>
      <dsp:spPr>
        <a:xfrm>
          <a:off x="3581398" y="3493678"/>
          <a:ext cx="1085277" cy="1078325"/>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740333" y="3651595"/>
        <a:ext cx="767407" cy="762491"/>
      </dsp:txXfrm>
    </dsp:sp>
    <dsp:sp modelId="{D03C5670-BE13-434F-84B5-2A04FD58AD12}">
      <dsp:nvSpPr>
        <dsp:cNvPr id="0" name=""/>
        <dsp:cNvSpPr/>
      </dsp:nvSpPr>
      <dsp:spPr>
        <a:xfrm rot="3347544">
          <a:off x="2448782" y="4118353"/>
          <a:ext cx="1444138" cy="34881"/>
        </a:xfrm>
        <a:custGeom>
          <a:avLst/>
          <a:gdLst/>
          <a:ahLst/>
          <a:cxnLst/>
          <a:rect l="0" t="0" r="0" b="0"/>
          <a:pathLst>
            <a:path>
              <a:moveTo>
                <a:pt x="0" y="17440"/>
              </a:moveTo>
              <a:lnTo>
                <a:pt x="1444138" y="17440"/>
              </a:lnTo>
            </a:path>
          </a:pathLst>
        </a:custGeom>
        <a:noFill/>
        <a:ln w="1905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34748" y="4099690"/>
        <a:ext cx="72206" cy="72206"/>
      </dsp:txXfrm>
    </dsp:sp>
    <dsp:sp modelId="{2C6CFC64-37B2-405A-9893-45DE6B77C9F9}">
      <dsp:nvSpPr>
        <dsp:cNvPr id="0" name=""/>
        <dsp:cNvSpPr/>
      </dsp:nvSpPr>
      <dsp:spPr>
        <a:xfrm>
          <a:off x="3338984" y="4640891"/>
          <a:ext cx="1080619" cy="1074092"/>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chemeClr val="tx1"/>
            </a:solidFill>
            <a:latin typeface="Calibri" panose="020F0502020204030204" pitchFamily="34" charset="0"/>
            <a:cs typeface="Calibri" panose="020F0502020204030204" pitchFamily="34" charset="0"/>
          </a:endParaRPr>
        </a:p>
      </dsp:txBody>
      <dsp:txXfrm>
        <a:off x="3497237" y="4798188"/>
        <a:ext cx="764113" cy="75949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kumimoji="0" sz="1200">
                <a:latin typeface="Arial" charset="0"/>
                <a:ea typeface="+mn-ea"/>
                <a:cs typeface="+mn-cs"/>
              </a:defRPr>
            </a:lvl1pPr>
          </a:lstStyle>
          <a:p>
            <a:pPr>
              <a:defRPr/>
            </a:pPr>
            <a:endParaRPr lang="en-US"/>
          </a:p>
        </p:txBody>
      </p:sp>
      <p:sp>
        <p:nvSpPr>
          <p:cNvPr id="88068"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kumimoji="0" sz="1200">
                <a:latin typeface="Arial" charset="0"/>
                <a:ea typeface="+mn-ea"/>
                <a:cs typeface="+mn-cs"/>
              </a:defRPr>
            </a:lvl1pPr>
          </a:lstStyle>
          <a:p>
            <a:pPr>
              <a:defRPr/>
            </a:pPr>
            <a:endParaRPr lang="en-US"/>
          </a:p>
        </p:txBody>
      </p:sp>
      <p:sp>
        <p:nvSpPr>
          <p:cNvPr id="88069"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kumimoji="0" sz="1200">
                <a:latin typeface="Arial" charset="0"/>
                <a:ea typeface="+mn-ea"/>
                <a:cs typeface="+mn-cs"/>
              </a:defRPr>
            </a:lvl1pPr>
          </a:lstStyle>
          <a:p>
            <a:pPr>
              <a:defRPr/>
            </a:pPr>
            <a:fld id="{2B9A3287-C12F-4815-A6FD-2EEEFD4674EC}" type="slidenum">
              <a:rPr lang="en-US"/>
              <a:pPr>
                <a:defRPr/>
              </a:pPr>
              <a:t>‹#›</a:t>
            </a:fld>
            <a:endParaRPr lang="en-US"/>
          </a:p>
        </p:txBody>
      </p:sp>
      <p:sp>
        <p:nvSpPr>
          <p:cNvPr id="2" name="Date Placeholder 1"/>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F214F7B-A2DF-4D6E-8B81-C62C85AC5DBA}" type="datetimeFigureOut">
              <a:rPr lang="en-US" smtClean="0"/>
              <a:t>12/16/2016</a:t>
            </a:fld>
            <a:endParaRPr lang="en-US"/>
          </a:p>
        </p:txBody>
      </p:sp>
    </p:spTree>
    <p:extLst>
      <p:ext uri="{BB962C8B-B14F-4D97-AF65-F5344CB8AC3E}">
        <p14:creationId xmlns:p14="http://schemas.microsoft.com/office/powerpoint/2010/main" val="185927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kumimoji="0" sz="1200">
                <a:latin typeface="Arial" charset="0"/>
                <a:ea typeface="+mn-ea"/>
                <a:cs typeface="+mn-cs"/>
              </a:defRPr>
            </a:lvl1pPr>
          </a:lstStyle>
          <a:p>
            <a:pPr>
              <a:defRPr/>
            </a:pPr>
            <a:endParaRPr lang="en-US"/>
          </a:p>
        </p:txBody>
      </p:sp>
      <p:sp>
        <p:nvSpPr>
          <p:cNvPr id="3075"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kumimoji="0" sz="1200">
                <a:latin typeface="Arial" charset="0"/>
                <a:ea typeface="+mn-ea"/>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kumimoji="0" sz="1200">
                <a:latin typeface="Arial" charset="0"/>
                <a:ea typeface="+mn-ea"/>
                <a:cs typeface="+mn-cs"/>
              </a:defRPr>
            </a:lvl1pPr>
          </a:lstStyle>
          <a:p>
            <a:pPr>
              <a:defRPr/>
            </a:pPr>
            <a:endParaRPr lang="en-US"/>
          </a:p>
        </p:txBody>
      </p:sp>
      <p:sp>
        <p:nvSpPr>
          <p:cNvPr id="3079"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kumimoji="0" sz="1200">
                <a:latin typeface="Arial" charset="0"/>
                <a:ea typeface="+mn-ea"/>
                <a:cs typeface="+mn-cs"/>
              </a:defRPr>
            </a:lvl1pPr>
          </a:lstStyle>
          <a:p>
            <a:pPr>
              <a:defRPr/>
            </a:pPr>
            <a:fld id="{9CD6F20A-7EF4-4AE1-A3EF-95FF26E8AC7E}" type="slidenum">
              <a:rPr lang="en-US"/>
              <a:pPr>
                <a:defRPr/>
              </a:pPr>
              <a:t>‹#›</a:t>
            </a:fld>
            <a:endParaRPr lang="en-US"/>
          </a:p>
        </p:txBody>
      </p:sp>
    </p:spTree>
    <p:extLst>
      <p:ext uri="{BB962C8B-B14F-4D97-AF65-F5344CB8AC3E}">
        <p14:creationId xmlns:p14="http://schemas.microsoft.com/office/powerpoint/2010/main" val="34954620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pcmag.com/encyclopedia_term/0,2542,t=3D+printing&amp;i=37077,00.as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pcmag.com/encyclopedia_term/0,2542,t=3D+printing&amp;i=37077,00.as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D6F20A-7EF4-4AE1-A3EF-95FF26E8AC7E}" type="slidenum">
              <a:rPr lang="en-US" smtClean="0"/>
              <a:pPr>
                <a:defRPr/>
              </a:pPr>
              <a:t>1</a:t>
            </a:fld>
            <a:endParaRPr lang="en-US"/>
          </a:p>
        </p:txBody>
      </p:sp>
    </p:spTree>
    <p:extLst>
      <p:ext uri="{BB962C8B-B14F-4D97-AF65-F5344CB8AC3E}">
        <p14:creationId xmlns:p14="http://schemas.microsoft.com/office/powerpoint/2010/main" val="271803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Click on ‘Algorithm 1</a:t>
            </a:r>
            <a:r>
              <a:rPr lang="en-US" altLang="zh-CN" baseline="0" dirty="0" smtClean="0"/>
              <a:t>’</a:t>
            </a:r>
            <a:r>
              <a:rPr lang="en-US" altLang="zh-CN" dirty="0" smtClean="0"/>
              <a:t> and jump to the</a:t>
            </a:r>
            <a:r>
              <a:rPr lang="en-US" altLang="zh-CN" baseline="0" dirty="0" smtClean="0"/>
              <a:t> proposed algorithm</a:t>
            </a:r>
            <a:r>
              <a:rPr lang="en-US" altLang="zh-CN" dirty="0" smtClean="0"/>
              <a:t>.</a:t>
            </a:r>
            <a:endParaRPr lang="zh-CN" altLang="en-US" dirty="0" smtClean="0"/>
          </a:p>
        </p:txBody>
      </p:sp>
      <p:sp>
        <p:nvSpPr>
          <p:cNvPr id="4" name="Slide Number Placeholder 3"/>
          <p:cNvSpPr>
            <a:spLocks noGrp="1"/>
          </p:cNvSpPr>
          <p:nvPr>
            <p:ph type="sldNum" sz="quarter" idx="10"/>
          </p:nvPr>
        </p:nvSpPr>
        <p:spPr/>
        <p:txBody>
          <a:bodyPr/>
          <a:lstStyle/>
          <a:p>
            <a:pPr>
              <a:defRPr/>
            </a:pPr>
            <a:fld id="{9CD6F20A-7EF4-4AE1-A3EF-95FF26E8AC7E}" type="slidenum">
              <a:rPr lang="en-US" smtClean="0"/>
              <a:pPr>
                <a:defRPr/>
              </a:pPr>
              <a:t>26</a:t>
            </a:fld>
            <a:endParaRPr lang="en-US"/>
          </a:p>
        </p:txBody>
      </p:sp>
    </p:spTree>
    <p:extLst>
      <p:ext uri="{BB962C8B-B14F-4D97-AF65-F5344CB8AC3E}">
        <p14:creationId xmlns:p14="http://schemas.microsoft.com/office/powerpoint/2010/main" val="307964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‘G-code Reconstruction’ to jump</a:t>
            </a:r>
            <a:r>
              <a:rPr lang="en-US" baseline="0" dirty="0" smtClean="0"/>
              <a:t> back.</a:t>
            </a:r>
            <a:endParaRPr lang="en-US" dirty="0"/>
          </a:p>
        </p:txBody>
      </p:sp>
      <p:sp>
        <p:nvSpPr>
          <p:cNvPr id="4" name="Slide Number Placeholder 3"/>
          <p:cNvSpPr>
            <a:spLocks noGrp="1"/>
          </p:cNvSpPr>
          <p:nvPr>
            <p:ph type="sldNum" sz="quarter" idx="10"/>
          </p:nvPr>
        </p:nvSpPr>
        <p:spPr/>
        <p:txBody>
          <a:bodyPr/>
          <a:lstStyle/>
          <a:p>
            <a:pPr>
              <a:defRPr/>
            </a:pPr>
            <a:fld id="{9CD6F20A-7EF4-4AE1-A3EF-95FF26E8AC7E}" type="slidenum">
              <a:rPr lang="en-US" smtClean="0"/>
              <a:pPr>
                <a:defRPr/>
              </a:pPr>
              <a:t>27</a:t>
            </a:fld>
            <a:endParaRPr lang="en-US"/>
          </a:p>
        </p:txBody>
      </p:sp>
    </p:spTree>
    <p:extLst>
      <p:ext uri="{BB962C8B-B14F-4D97-AF65-F5344CB8AC3E}">
        <p14:creationId xmlns:p14="http://schemas.microsoft.com/office/powerpoint/2010/main" val="155960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Click</a:t>
            </a:r>
            <a:r>
              <a:rPr lang="en-US" altLang="zh-CN" baseline="0" dirty="0" smtClean="0"/>
              <a:t> on ‘Most bias are in X Dir.’ and jump to the explanation.</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31</a:t>
            </a:fld>
            <a:endParaRPr lang="en-US"/>
          </a:p>
        </p:txBody>
      </p:sp>
    </p:spTree>
    <p:extLst>
      <p:ext uri="{BB962C8B-B14F-4D97-AF65-F5344CB8AC3E}">
        <p14:creationId xmlns:p14="http://schemas.microsoft.com/office/powerpoint/2010/main" val="186079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Maybe a graph containing</a:t>
            </a:r>
            <a:r>
              <a:rPr lang="en-US" altLang="zh-CN" baseline="0" dirty="0" smtClean="0"/>
              <a:t> printer and smartphone in three distances.</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36</a:t>
            </a:fld>
            <a:endParaRPr lang="en-US"/>
          </a:p>
        </p:txBody>
      </p:sp>
    </p:spTree>
    <p:extLst>
      <p:ext uri="{BB962C8B-B14F-4D97-AF65-F5344CB8AC3E}">
        <p14:creationId xmlns:p14="http://schemas.microsoft.com/office/powerpoint/2010/main" val="295971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backup slide</a:t>
            </a:r>
            <a:r>
              <a:rPr lang="en-US" baseline="0" dirty="0" smtClean="0"/>
              <a:t> is to answer why we use mag side channel to predict dir. move in case they ask. The reason is the reverse activation order in stepper motor doesn’t cause much difference in acoustic.</a:t>
            </a:r>
            <a:endParaRPr lang="en-US" dirty="0"/>
          </a:p>
        </p:txBody>
      </p:sp>
      <p:sp>
        <p:nvSpPr>
          <p:cNvPr id="4" name="Slide Number Placeholder 3"/>
          <p:cNvSpPr>
            <a:spLocks noGrp="1"/>
          </p:cNvSpPr>
          <p:nvPr>
            <p:ph type="sldNum" sz="quarter" idx="10"/>
          </p:nvPr>
        </p:nvSpPr>
        <p:spPr/>
        <p:txBody>
          <a:bodyPr/>
          <a:lstStyle/>
          <a:p>
            <a:pPr>
              <a:defRPr/>
            </a:pPr>
            <a:fld id="{9CD6F20A-7EF4-4AE1-A3EF-95FF26E8AC7E}" type="slidenum">
              <a:rPr lang="en-US" smtClean="0"/>
              <a:pPr>
                <a:defRPr/>
              </a:pPr>
              <a:t>46</a:t>
            </a:fld>
            <a:endParaRPr lang="en-US"/>
          </a:p>
        </p:txBody>
      </p:sp>
    </p:spTree>
    <p:extLst>
      <p:ext uri="{BB962C8B-B14F-4D97-AF65-F5344CB8AC3E}">
        <p14:creationId xmlns:p14="http://schemas.microsoft.com/office/powerpoint/2010/main" val="189898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backup</a:t>
            </a:r>
            <a:r>
              <a:rPr lang="en-US" baseline="0" dirty="0" smtClean="0"/>
              <a:t> slide is to show the difference </a:t>
            </a:r>
            <a:r>
              <a:rPr lang="en-US" baseline="0" dirty="0" err="1" smtClean="0"/>
              <a:t>betw</a:t>
            </a:r>
            <a:r>
              <a:rPr lang="en-US" baseline="0" dirty="0" smtClean="0"/>
              <a:t> our work and AI’s. We claim that different devices (they used professional one) are used and different side channels are explored.</a:t>
            </a:r>
            <a:endParaRPr lang="en-US" dirty="0"/>
          </a:p>
        </p:txBody>
      </p:sp>
      <p:sp>
        <p:nvSpPr>
          <p:cNvPr id="4" name="Slide Number Placeholder 3"/>
          <p:cNvSpPr>
            <a:spLocks noGrp="1"/>
          </p:cNvSpPr>
          <p:nvPr>
            <p:ph type="sldNum" sz="quarter" idx="10"/>
          </p:nvPr>
        </p:nvSpPr>
        <p:spPr/>
        <p:txBody>
          <a:bodyPr/>
          <a:lstStyle/>
          <a:p>
            <a:pPr>
              <a:defRPr/>
            </a:pPr>
            <a:fld id="{9CD6F20A-7EF4-4AE1-A3EF-95FF26E8AC7E}" type="slidenum">
              <a:rPr lang="en-US" smtClean="0"/>
              <a:pPr>
                <a:defRPr/>
              </a:pPr>
              <a:t>47</a:t>
            </a:fld>
            <a:endParaRPr lang="en-US"/>
          </a:p>
        </p:txBody>
      </p:sp>
    </p:spTree>
    <p:extLst>
      <p:ext uri="{BB962C8B-B14F-4D97-AF65-F5344CB8AC3E}">
        <p14:creationId xmlns:p14="http://schemas.microsoft.com/office/powerpoint/2010/main" val="19548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Click</a:t>
            </a:r>
            <a:r>
              <a:rPr lang="en-US" altLang="zh-CN" baseline="0" dirty="0" smtClean="0"/>
              <a:t> on the red part to jump back</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48</a:t>
            </a:fld>
            <a:endParaRPr lang="en-US"/>
          </a:p>
        </p:txBody>
      </p:sp>
    </p:spTree>
    <p:extLst>
      <p:ext uri="{BB962C8B-B14F-4D97-AF65-F5344CB8AC3E}">
        <p14:creationId xmlns:p14="http://schemas.microsoft.com/office/powerpoint/2010/main" val="67216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Widely accessible and affordable,</a:t>
            </a:r>
            <a:r>
              <a:rPr lang="en-US" altLang="zh-CN" baseline="0" dirty="0" smtClean="0"/>
              <a:t> can use anywhere</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4</a:t>
            </a:fld>
            <a:endParaRPr lang="en-US"/>
          </a:p>
        </p:txBody>
      </p:sp>
    </p:spTree>
    <p:extLst>
      <p:ext uri="{BB962C8B-B14F-4D97-AF65-F5344CB8AC3E}">
        <p14:creationId xmlns:p14="http://schemas.microsoft.com/office/powerpoint/2010/main" val="25110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1413" y="754063"/>
            <a:ext cx="4391025" cy="3294062"/>
          </a:xfrm>
        </p:spPr>
      </p:sp>
      <p:sp>
        <p:nvSpPr>
          <p:cNvPr id="7171" name="Notes Placeholder 2"/>
          <p:cNvSpPr>
            <a:spLocks noGrp="1"/>
          </p:cNvSpPr>
          <p:nvPr>
            <p:ph type="body" idx="1"/>
          </p:nvPr>
        </p:nvSpPr>
        <p:spPr>
          <a:noFill/>
        </p:spPr>
        <p:txBody>
          <a:bodyPr/>
          <a:lstStyle/>
          <a:p>
            <a:r>
              <a:rPr lang="en-US" altLang="zh-CN" smtClean="0"/>
              <a:t>On the right, high tolerance engine parts were printed using a process called “</a:t>
            </a:r>
            <a:r>
              <a:rPr lang="en-US" altLang="zh-CN" smtClean="0">
                <a:hlinkClick r:id="rId3"/>
              </a:rPr>
              <a:t>Electron Beam Melting</a:t>
            </a:r>
            <a:r>
              <a:rPr lang="en-US" altLang="zh-CN" smtClean="0"/>
              <a:t>” and finished with traditional machining processes. While not the norm these uses begin to suggest what is possible in medicine and industry.</a:t>
            </a:r>
            <a:endParaRPr lang="zh-CN" altLang="en-US" smtClean="0"/>
          </a:p>
        </p:txBody>
      </p:sp>
      <p:sp>
        <p:nvSpPr>
          <p:cNvPr id="7172"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90E9659F-0BE1-4958-A4DC-FEC96EFBA63A}" type="slidenum">
              <a:rPr lang="zh-CN" altLang="en-US" smtClean="0"/>
              <a:pPr>
                <a:spcBef>
                  <a:spcPct val="0"/>
                </a:spcBef>
                <a:buFontTx/>
                <a:buNone/>
              </a:pPr>
              <a:t>6</a:t>
            </a:fld>
            <a:endParaRPr lang="zh-CN" altLang="en-US" smtClean="0"/>
          </a:p>
        </p:txBody>
      </p:sp>
    </p:spTree>
    <p:extLst>
      <p:ext uri="{BB962C8B-B14F-4D97-AF65-F5344CB8AC3E}">
        <p14:creationId xmlns:p14="http://schemas.microsoft.com/office/powerpoint/2010/main" val="245614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1413" y="754063"/>
            <a:ext cx="4391025" cy="3294062"/>
          </a:xfrm>
        </p:spPr>
      </p:sp>
      <p:sp>
        <p:nvSpPr>
          <p:cNvPr id="7171" name="Notes Placeholder 2"/>
          <p:cNvSpPr>
            <a:spLocks noGrp="1"/>
          </p:cNvSpPr>
          <p:nvPr>
            <p:ph type="body" idx="1"/>
          </p:nvPr>
        </p:nvSpPr>
        <p:spPr>
          <a:noFill/>
        </p:spPr>
        <p:txBody>
          <a:bodyPr/>
          <a:lstStyle/>
          <a:p>
            <a:r>
              <a:rPr lang="en-US" altLang="zh-CN" smtClean="0"/>
              <a:t>On the right, high tolerance engine parts were printed using a process called “</a:t>
            </a:r>
            <a:r>
              <a:rPr lang="en-US" altLang="zh-CN" smtClean="0">
                <a:hlinkClick r:id="rId3"/>
              </a:rPr>
              <a:t>Electron Beam Melting</a:t>
            </a:r>
            <a:r>
              <a:rPr lang="en-US" altLang="zh-CN" smtClean="0"/>
              <a:t>” and finished with traditional machining processes. While not the norm these uses begin to suggest what is possible in medicine and industry.</a:t>
            </a:r>
            <a:endParaRPr lang="zh-CN" altLang="en-US" smtClean="0"/>
          </a:p>
        </p:txBody>
      </p:sp>
      <p:sp>
        <p:nvSpPr>
          <p:cNvPr id="7172"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90E9659F-0BE1-4958-A4DC-FEC96EFBA63A}" type="slidenum">
              <a:rPr lang="zh-CN" altLang="en-US" smtClean="0"/>
              <a:pPr>
                <a:spcBef>
                  <a:spcPct val="0"/>
                </a:spcBef>
                <a:buFontTx/>
                <a:buNone/>
              </a:pPr>
              <a:t>7</a:t>
            </a:fld>
            <a:endParaRPr lang="zh-CN" altLang="en-US" smtClean="0"/>
          </a:p>
        </p:txBody>
      </p:sp>
    </p:spTree>
    <p:extLst>
      <p:ext uri="{BB962C8B-B14F-4D97-AF65-F5344CB8AC3E}">
        <p14:creationId xmlns:p14="http://schemas.microsoft.com/office/powerpoint/2010/main" val="264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Prof</a:t>
            </a:r>
            <a:r>
              <a:rPr lang="en-US" altLang="zh-CN" baseline="0" dirty="0" smtClean="0"/>
              <a:t> devices are fairly expensive, hard-to-deploy, and most importantly, too eye-catching (not practical in real attack).</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13</a:t>
            </a:fld>
            <a:endParaRPr lang="en-US"/>
          </a:p>
        </p:txBody>
      </p:sp>
    </p:spTree>
    <p:extLst>
      <p:ext uri="{BB962C8B-B14F-4D97-AF65-F5344CB8AC3E}">
        <p14:creationId xmlns:p14="http://schemas.microsoft.com/office/powerpoint/2010/main" val="3048875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14</a:t>
            </a:fld>
            <a:endParaRPr lang="en-US"/>
          </a:p>
        </p:txBody>
      </p:sp>
    </p:spTree>
    <p:extLst>
      <p:ext uri="{BB962C8B-B14F-4D97-AF65-F5344CB8AC3E}">
        <p14:creationId xmlns:p14="http://schemas.microsoft.com/office/powerpoint/2010/main" val="162695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structure of the stepper motor: toothed electromagnets and geared-shape rotor.</a:t>
            </a:r>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16</a:t>
            </a:fld>
            <a:endParaRPr lang="en-US"/>
          </a:p>
        </p:txBody>
      </p:sp>
    </p:spTree>
    <p:extLst>
      <p:ext uri="{BB962C8B-B14F-4D97-AF65-F5344CB8AC3E}">
        <p14:creationId xmlns:p14="http://schemas.microsoft.com/office/powerpoint/2010/main" val="231541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Click on ‘Temporal/Spectral</a:t>
            </a:r>
            <a:r>
              <a:rPr lang="en-US" altLang="zh-CN" baseline="0" dirty="0" smtClean="0"/>
              <a:t> Features’</a:t>
            </a:r>
            <a:r>
              <a:rPr lang="en-US" altLang="zh-CN" dirty="0" smtClean="0"/>
              <a:t> and jump to feature list.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24</a:t>
            </a:fld>
            <a:endParaRPr lang="en-US"/>
          </a:p>
        </p:txBody>
      </p:sp>
    </p:spTree>
    <p:extLst>
      <p:ext uri="{BB962C8B-B14F-4D97-AF65-F5344CB8AC3E}">
        <p14:creationId xmlns:p14="http://schemas.microsoft.com/office/powerpoint/2010/main" val="222443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Click</a:t>
            </a:r>
            <a:r>
              <a:rPr lang="en-US" altLang="zh-CN" baseline="0" dirty="0" smtClean="0"/>
              <a:t> on ‘Printing </a:t>
            </a:r>
            <a:r>
              <a:rPr lang="en-US" altLang="zh-CN" baseline="0" smtClean="0"/>
              <a:t>Status Prediction’ to </a:t>
            </a:r>
            <a:r>
              <a:rPr lang="en-US" altLang="zh-CN" baseline="0" dirty="0" smtClean="0"/>
              <a:t>jump back.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9CD6F20A-7EF4-4AE1-A3EF-95FF26E8AC7E}" type="slidenum">
              <a:rPr lang="en-US" smtClean="0"/>
              <a:pPr>
                <a:defRPr/>
              </a:pPr>
              <a:t>25</a:t>
            </a:fld>
            <a:endParaRPr lang="en-US"/>
          </a:p>
        </p:txBody>
      </p:sp>
    </p:spTree>
    <p:extLst>
      <p:ext uri="{BB962C8B-B14F-4D97-AF65-F5344CB8AC3E}">
        <p14:creationId xmlns:p14="http://schemas.microsoft.com/office/powerpoint/2010/main" val="245779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7" name="Subtitle 2"/>
          <p:cNvSpPr txBox="1">
            <a:spLocks/>
          </p:cNvSpPr>
          <p:nvPr userDrawn="1"/>
        </p:nvSpPr>
        <p:spPr bwMode="auto">
          <a:xfrm>
            <a:off x="457200" y="152400"/>
            <a:ext cx="8153400" cy="838200"/>
          </a:xfrm>
          <a:prstGeom prst="rect">
            <a:avLst/>
          </a:prstGeom>
          <a:noFill/>
          <a:ln w="9525">
            <a:noFill/>
            <a:miter lim="800000"/>
            <a:headEnd/>
            <a:tailEnd/>
          </a:ln>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eaLnBrk="0" hangingPunct="0">
              <a:spcBef>
                <a:spcPct val="20000"/>
              </a:spcBef>
              <a:buClr>
                <a:srgbClr val="536895"/>
              </a:buClr>
              <a:buFont typeface="Wingdings" pitchFamily="2" charset="2"/>
              <a:buNone/>
              <a:defRPr/>
            </a:pPr>
            <a:endParaRPr kumimoji="0" lang="en-US" sz="2400" b="1" kern="0" dirty="0">
              <a:solidFill>
                <a:srgbClr val="536895"/>
              </a:solidFill>
              <a:latin typeface="+mn-lt"/>
              <a:ea typeface="+mn-ea"/>
              <a:cs typeface="+mn-cs"/>
            </a:endParaRPr>
          </a:p>
        </p:txBody>
      </p:sp>
      <p:sp>
        <p:nvSpPr>
          <p:cNvPr id="8" name="Subtitle 2"/>
          <p:cNvSpPr txBox="1">
            <a:spLocks/>
          </p:cNvSpPr>
          <p:nvPr userDrawn="1"/>
        </p:nvSpPr>
        <p:spPr bwMode="auto">
          <a:xfrm>
            <a:off x="457200" y="152400"/>
            <a:ext cx="8229600" cy="838200"/>
          </a:xfrm>
          <a:prstGeom prst="rect">
            <a:avLst/>
          </a:prstGeom>
          <a:noFill/>
          <a:ln w="9525">
            <a:noFill/>
            <a:miter lim="800000"/>
            <a:headEnd/>
            <a:tailEnd/>
          </a:ln>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eaLnBrk="0" hangingPunct="0">
              <a:spcBef>
                <a:spcPct val="20000"/>
              </a:spcBef>
              <a:buClr>
                <a:srgbClr val="536895"/>
              </a:buClr>
              <a:buFont typeface="Wingdings" pitchFamily="2" charset="2"/>
              <a:buNone/>
              <a:defRPr/>
            </a:pPr>
            <a:endParaRPr kumimoji="0" lang="en-US" sz="2400" b="1" kern="0" dirty="0">
              <a:solidFill>
                <a:srgbClr val="536895"/>
              </a:solidFill>
              <a:latin typeface="+mn-lt"/>
              <a:ea typeface="+mn-ea"/>
              <a:cs typeface="+mn-cs"/>
            </a:endParaRPr>
          </a:p>
        </p:txBody>
      </p:sp>
      <p:sp>
        <p:nvSpPr>
          <p:cNvPr id="15" name="Title 8"/>
          <p:cNvSpPr>
            <a:spLocks noGrp="1"/>
          </p:cNvSpPr>
          <p:nvPr>
            <p:ph type="ctrTitle"/>
          </p:nvPr>
        </p:nvSpPr>
        <p:spPr>
          <a:xfrm>
            <a:off x="228600" y="1371600"/>
            <a:ext cx="8686800" cy="2279650"/>
          </a:xfrm>
        </p:spPr>
        <p:txBody>
          <a:bodyPr anchor="ctr"/>
          <a:lstStyle>
            <a:lvl1pPr algn="ctr">
              <a:defRPr>
                <a:solidFill>
                  <a:srgbClr val="4C6392"/>
                </a:solidFill>
              </a:defRPr>
            </a:lvl1pPr>
          </a:lstStyle>
          <a:p>
            <a:r>
              <a:rPr lang="en-US" dirty="0" smtClean="0"/>
              <a:t>TITLE OF YOUR PROJECT</a:t>
            </a:r>
            <a:endParaRPr lang="en-US" dirty="0"/>
          </a:p>
        </p:txBody>
      </p:sp>
      <p:sp>
        <p:nvSpPr>
          <p:cNvPr id="20" name="Text Placeholder 19"/>
          <p:cNvSpPr>
            <a:spLocks noGrp="1"/>
          </p:cNvSpPr>
          <p:nvPr>
            <p:ph type="body" sz="quarter" idx="10" hasCustomPrompt="1"/>
          </p:nvPr>
        </p:nvSpPr>
        <p:spPr>
          <a:xfrm>
            <a:off x="1752600" y="4318795"/>
            <a:ext cx="5638800" cy="678868"/>
          </a:xfrm>
        </p:spPr>
        <p:txBody>
          <a:bodyPr/>
          <a:lstStyle>
            <a:lvl1pPr algn="ctr">
              <a:buNone/>
              <a:defRPr sz="2800" baseline="0">
                <a:solidFill>
                  <a:schemeClr val="bg1"/>
                </a:solidFill>
              </a:defRPr>
            </a:lvl1pPr>
          </a:lstStyle>
          <a:p>
            <a:pPr lvl="0"/>
            <a:r>
              <a:rPr lang="en-US" dirty="0" smtClean="0"/>
              <a:t>Your Name</a:t>
            </a:r>
            <a:endParaRPr lang="en-US" dirty="0"/>
          </a:p>
        </p:txBody>
      </p:sp>
      <p:sp>
        <p:nvSpPr>
          <p:cNvPr id="9" name="Line 13"/>
          <p:cNvSpPr>
            <a:spLocks noChangeShapeType="1"/>
          </p:cNvSpPr>
          <p:nvPr userDrawn="1"/>
        </p:nvSpPr>
        <p:spPr bwMode="auto">
          <a:xfrm>
            <a:off x="228600" y="1371600"/>
            <a:ext cx="8686800" cy="0"/>
          </a:xfrm>
          <a:prstGeom prst="line">
            <a:avLst/>
          </a:prstGeom>
          <a:noFill/>
          <a:ln w="38100">
            <a:solidFill>
              <a:schemeClr val="accent1"/>
            </a:solidFill>
            <a:round/>
            <a:headEnd/>
            <a:tailEnd/>
          </a:ln>
          <a:effectLst/>
        </p:spPr>
        <p:txBody>
          <a:bodyPr/>
          <a:lstStyle/>
          <a:p>
            <a:pPr>
              <a:defRPr/>
            </a:pPr>
            <a:endParaRPr lang="en-US">
              <a:ea typeface="+mn-ea"/>
              <a:cs typeface="+mn-cs"/>
            </a:endParaRPr>
          </a:p>
        </p:txBody>
      </p:sp>
      <p:sp>
        <p:nvSpPr>
          <p:cNvPr id="10" name="Line 27"/>
          <p:cNvSpPr>
            <a:spLocks noChangeShapeType="1"/>
          </p:cNvSpPr>
          <p:nvPr userDrawn="1"/>
        </p:nvSpPr>
        <p:spPr bwMode="auto">
          <a:xfrm>
            <a:off x="238125" y="3651250"/>
            <a:ext cx="8686800" cy="0"/>
          </a:xfrm>
          <a:prstGeom prst="line">
            <a:avLst/>
          </a:prstGeom>
          <a:noFill/>
          <a:ln w="38100">
            <a:solidFill>
              <a:schemeClr val="accent1"/>
            </a:solidFill>
            <a:round/>
            <a:headEnd/>
            <a:tailEnd/>
          </a:ln>
          <a:effectLst/>
        </p:spPr>
        <p:txBody>
          <a:bodyPr/>
          <a:lstStyle/>
          <a:p>
            <a:pPr>
              <a:defRPr/>
            </a:pPr>
            <a:endParaRPr lang="en-US">
              <a:ea typeface="+mn-ea"/>
              <a:cs typeface="+mn-cs"/>
            </a:endParaRPr>
          </a:p>
        </p:txBody>
      </p:sp>
      <p:sp>
        <p:nvSpPr>
          <p:cNvPr id="12" name="Text Placeholder 19"/>
          <p:cNvSpPr>
            <a:spLocks noGrp="1"/>
          </p:cNvSpPr>
          <p:nvPr>
            <p:ph type="body" sz="quarter" idx="11" hasCustomPrompt="1"/>
          </p:nvPr>
        </p:nvSpPr>
        <p:spPr>
          <a:xfrm>
            <a:off x="1752600" y="571500"/>
            <a:ext cx="5638800" cy="602930"/>
          </a:xfrm>
        </p:spPr>
        <p:txBody>
          <a:bodyPr/>
          <a:lstStyle>
            <a:lvl1pPr algn="ctr">
              <a:buNone/>
              <a:defRPr sz="2800" baseline="0">
                <a:solidFill>
                  <a:schemeClr val="tx1">
                    <a:lumMod val="50000"/>
                  </a:schemeClr>
                </a:solidFill>
              </a:defRPr>
            </a:lvl1pPr>
          </a:lstStyle>
          <a:p>
            <a:pPr lvl="0"/>
            <a:r>
              <a:rPr lang="en-US" dirty="0" smtClean="0"/>
              <a:t>Your Name</a:t>
            </a:r>
            <a:endParaRPr lang="en-US" dirty="0"/>
          </a:p>
        </p:txBody>
      </p:sp>
      <p:pic>
        <p:nvPicPr>
          <p:cNvPr id="2050" name="Picture 2" descr="https://upload.wikimedia.org/wikipedia/commons/5/57/UB_stacked_blue_gray.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90574" y="5665207"/>
            <a:ext cx="2753026" cy="105352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lete">
    <p:bg>
      <p:bgRef idx="1001">
        <a:schemeClr val="bg1"/>
      </p:bgRef>
    </p:bg>
    <p:spTree>
      <p:nvGrpSpPr>
        <p:cNvPr id="1" name=""/>
        <p:cNvGrpSpPr/>
        <p:nvPr/>
      </p:nvGrpSpPr>
      <p:grpSpPr>
        <a:xfrm>
          <a:off x="0" y="0"/>
          <a:ext cx="0" cy="0"/>
          <a:chOff x="0" y="0"/>
          <a:chExt cx="0" cy="0"/>
        </a:xfrm>
      </p:grpSpPr>
      <p:sp>
        <p:nvSpPr>
          <p:cNvPr id="6" name="Title Placeholder 21"/>
          <p:cNvSpPr>
            <a:spLocks noGrp="1"/>
          </p:cNvSpPr>
          <p:nvPr>
            <p:ph type="title"/>
          </p:nvPr>
        </p:nvSpPr>
        <p:spPr bwMode="auto">
          <a:xfrm>
            <a:off x="0" y="76200"/>
            <a:ext cx="9144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3600"/>
            </a:lvl1pPr>
          </a:lstStyle>
          <a:p>
            <a:pPr lvl="0"/>
            <a:r>
              <a:rPr lang="en-US" altLang="zh-TW" dirty="0" smtClean="0"/>
              <a:t>Click to edit Master title style</a:t>
            </a:r>
          </a:p>
        </p:txBody>
      </p:sp>
      <p:sp>
        <p:nvSpPr>
          <p:cNvPr id="10" name="Content Placeholder 7"/>
          <p:cNvSpPr>
            <a:spLocks noGrp="1"/>
          </p:cNvSpPr>
          <p:nvPr>
            <p:ph sz="quarter" idx="1"/>
          </p:nvPr>
        </p:nvSpPr>
        <p:spPr>
          <a:xfrm>
            <a:off x="381000" y="838200"/>
            <a:ext cx="8382000" cy="5641848"/>
          </a:xfrm>
        </p:spPr>
        <p:txBody>
          <a:bodyPr/>
          <a:lstStyle>
            <a:lvl1pPr>
              <a:defRPr sz="2800"/>
            </a:lvl1pPr>
            <a:lvl2pPr>
              <a:defRPr sz="2400"/>
            </a:lvl2pPr>
            <a:lvl3pPr>
              <a:defRPr sz="24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Rectangle 1"/>
          <p:cNvSpPr/>
          <p:nvPr userDrawn="1"/>
        </p:nvSpPr>
        <p:spPr>
          <a:xfrm>
            <a:off x="7315200" y="228600"/>
            <a:ext cx="990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3590BC89-C405-438E-9CF2-501CBB79C579}" type="slidenum">
              <a:rPr lang="en-US" altLang="zh-CN"/>
              <a:pPr>
                <a:defRPr/>
              </a:pPr>
              <a:t>‹#›</a:t>
            </a:fld>
            <a:endParaRPr lang="en-US" altLang="zh-CN"/>
          </a:p>
        </p:txBody>
      </p:sp>
    </p:spTree>
    <p:extLst>
      <p:ext uri="{BB962C8B-B14F-4D97-AF65-F5344CB8AC3E}">
        <p14:creationId xmlns:p14="http://schemas.microsoft.com/office/powerpoint/2010/main" val="11788888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13970" y="76200"/>
            <a:ext cx="914019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dirty="0" smtClean="0"/>
              <a:t>Click to edit Master title style</a:t>
            </a:r>
          </a:p>
        </p:txBody>
      </p:sp>
      <p:sp>
        <p:nvSpPr>
          <p:cNvPr id="1027" name="Text Placeholder 12"/>
          <p:cNvSpPr>
            <a:spLocks noGrp="1"/>
          </p:cNvSpPr>
          <p:nvPr>
            <p:ph type="body" idx="1"/>
          </p:nvPr>
        </p:nvSpPr>
        <p:spPr bwMode="auto">
          <a:xfrm>
            <a:off x="381000" y="838200"/>
            <a:ext cx="83820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11" name="Slide Number Placeholder 5"/>
          <p:cNvSpPr txBox="1">
            <a:spLocks/>
          </p:cNvSpPr>
          <p:nvPr userDrawn="1"/>
        </p:nvSpPr>
        <p:spPr>
          <a:xfrm>
            <a:off x="8077200" y="6491605"/>
            <a:ext cx="849630" cy="244475"/>
          </a:xfrm>
          <a:prstGeom prst="rect">
            <a:avLst/>
          </a:prstGeom>
        </p:spPr>
        <p:txBody>
          <a:bodyPr rIns="0"/>
          <a:lstStyle>
            <a:lvl1pPr algn="r">
              <a:defRPr>
                <a:solidFill>
                  <a:schemeClr val="accent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8FAD1E-5F53-4C20-9E75-7C8ABDC4AB48}" type="slidenum">
              <a:rPr kumimoji="1" lang="en-US" sz="1800" b="0" i="0" u="none" strike="noStrike" kern="1200" cap="none" spc="0" normalizeH="0" baseline="0" noProof="0" smtClean="0">
                <a:ln>
                  <a:noFill/>
                </a:ln>
                <a:solidFill>
                  <a:schemeClr val="accent2"/>
                </a:solidFill>
                <a:effectLst/>
                <a:uLnTx/>
                <a:uFillTx/>
                <a:latin typeface="Arial" charset="0"/>
                <a:ea typeface="新細明體" charset="-12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a:t>
            </a:fld>
            <a:r>
              <a:rPr kumimoji="1" lang="en-US" sz="1800" b="0" i="0" u="none" strike="noStrike" kern="1200" cap="none" spc="0" normalizeH="0" baseline="0" noProof="0" dirty="0" smtClean="0">
                <a:ln>
                  <a:noFill/>
                </a:ln>
                <a:solidFill>
                  <a:schemeClr val="accent2"/>
                </a:solidFill>
                <a:effectLst/>
                <a:uLnTx/>
                <a:uFillTx/>
                <a:latin typeface="Arial" charset="0"/>
                <a:ea typeface="新細明體" charset="-120"/>
                <a:cs typeface="Arial" charset="0"/>
              </a:rPr>
              <a:t>/45</a:t>
            </a:r>
            <a:endParaRPr kumimoji="1" lang="en-US" sz="1800" b="0" i="0" u="none" strike="noStrike" kern="1200" cap="none" spc="0" normalizeH="0" baseline="0" noProof="0" dirty="0">
              <a:ln>
                <a:noFill/>
              </a:ln>
              <a:solidFill>
                <a:schemeClr val="accent2"/>
              </a:solidFill>
              <a:effectLst/>
              <a:uLnTx/>
              <a:uFillTx/>
              <a:latin typeface="Arial" charset="0"/>
              <a:ea typeface="新細明體" charset="-120"/>
              <a:cs typeface="Arial" charset="0"/>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kern="1200">
          <a:solidFill>
            <a:schemeClr val="tx2"/>
          </a:solidFill>
          <a:latin typeface="Calibri" pitchFamily="34" charset="0"/>
          <a:ea typeface="+mj-ea"/>
          <a:cs typeface="Calibri" pitchFamily="34" charset="0"/>
        </a:defRPr>
      </a:lvl1pPr>
      <a:lvl2pPr algn="l" rtl="0" eaLnBrk="0" fontAlgn="base" hangingPunct="0">
        <a:spcBef>
          <a:spcPct val="0"/>
        </a:spcBef>
        <a:spcAft>
          <a:spcPct val="0"/>
        </a:spcAft>
        <a:defRPr sz="4400">
          <a:solidFill>
            <a:schemeClr val="tx2"/>
          </a:solidFill>
          <a:latin typeface="Calibri" pitchFamily="34" charset="0"/>
        </a:defRPr>
      </a:lvl2pPr>
      <a:lvl3pPr algn="l" rtl="0" eaLnBrk="0" fontAlgn="base" hangingPunct="0">
        <a:spcBef>
          <a:spcPct val="0"/>
        </a:spcBef>
        <a:spcAft>
          <a:spcPct val="0"/>
        </a:spcAft>
        <a:defRPr sz="4400">
          <a:solidFill>
            <a:schemeClr val="tx2"/>
          </a:solidFill>
          <a:latin typeface="Calibri" pitchFamily="34" charset="0"/>
        </a:defRPr>
      </a:lvl3pPr>
      <a:lvl4pPr algn="l" rtl="0" eaLnBrk="0" fontAlgn="base" hangingPunct="0">
        <a:spcBef>
          <a:spcPct val="0"/>
        </a:spcBef>
        <a:spcAft>
          <a:spcPct val="0"/>
        </a:spcAft>
        <a:defRPr sz="4400">
          <a:solidFill>
            <a:schemeClr val="tx2"/>
          </a:solidFill>
          <a:latin typeface="Calibri" pitchFamily="34" charset="0"/>
        </a:defRPr>
      </a:lvl4pPr>
      <a:lvl5pPr algn="l" rtl="0" eaLnBrk="0" fontAlgn="base" hangingPunct="0">
        <a:spcBef>
          <a:spcPct val="0"/>
        </a:spcBef>
        <a:spcAft>
          <a:spcPct val="0"/>
        </a:spcAft>
        <a:defRPr sz="4400">
          <a:solidFill>
            <a:schemeClr val="tx2"/>
          </a:solidFill>
          <a:latin typeface="Calibri" pitchFamily="34"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8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4.emf"/><Relationship Id="rId10" Type="http://schemas.openxmlformats.org/officeDocument/2006/relationships/image" Target="../media/image41.png"/><Relationship Id="rId4" Type="http://schemas.openxmlformats.org/officeDocument/2006/relationships/image" Target="../media/image31.emf"/><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emf"/><Relationship Id="rId7"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8.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0.gif"/><Relationship Id="rId4" Type="http://schemas.openxmlformats.org/officeDocument/2006/relationships/image" Target="../media/image59.gif"/></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5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0.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51.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0.png"/><Relationship Id="rId7"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5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0.png"/><Relationship Id="rId7" Type="http://schemas.openxmlformats.org/officeDocument/2006/relationships/image" Target="../media/image95.png"/><Relationship Id="rId2"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image" Target="../media/image820.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19.png"/><Relationship Id="rId5" Type="http://schemas.openxmlformats.org/officeDocument/2006/relationships/diagramLayout" Target="../diagrams/layout1.xml"/><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diagramData" Target="../diagrams/data1.xml"/><Relationship Id="rId9" Type="http://schemas.openxmlformats.org/officeDocument/2006/relationships/image" Target="../media/image17.jpe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2.xml"/><Relationship Id="rId11" Type="http://schemas.openxmlformats.org/officeDocument/2006/relationships/image" Target="../media/image29.png"/><Relationship Id="rId5" Type="http://schemas.openxmlformats.org/officeDocument/2006/relationships/diagramLayout" Target="../diagrams/layout2.xml"/><Relationship Id="rId10" Type="http://schemas.openxmlformats.org/officeDocument/2006/relationships/image" Target="../media/image28.png"/><Relationship Id="rId4" Type="http://schemas.openxmlformats.org/officeDocument/2006/relationships/diagramData" Target="../diagrams/data2.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7.PNG"/><Relationship Id="rId4" Type="http://schemas.openxmlformats.org/officeDocument/2006/relationships/image" Target="../media/image5.emf"/><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My Smartphone Knows What You Print: Exploring Smartphone-based Side-channel Attacks Against 3D Printers</a:t>
            </a:r>
          </a:p>
        </p:txBody>
      </p:sp>
      <p:sp>
        <p:nvSpPr>
          <p:cNvPr id="3" name="Text Placeholder 2"/>
          <p:cNvSpPr>
            <a:spLocks noGrp="1"/>
          </p:cNvSpPr>
          <p:nvPr>
            <p:ph type="body" sz="quarter" idx="10"/>
          </p:nvPr>
        </p:nvSpPr>
        <p:spPr>
          <a:xfrm>
            <a:off x="1219200" y="3733800"/>
            <a:ext cx="6705600" cy="1091405"/>
          </a:xfrm>
        </p:spPr>
        <p:txBody>
          <a:bodyPr/>
          <a:lstStyle/>
          <a:p>
            <a:r>
              <a:rPr lang="en-US" dirty="0">
                <a:solidFill>
                  <a:srgbClr val="4C6392"/>
                </a:solidFill>
                <a:ea typeface="+mj-ea"/>
              </a:rPr>
              <a:t>Chen Song</a:t>
            </a:r>
            <a:r>
              <a:rPr lang="en-US" dirty="0">
                <a:solidFill>
                  <a:schemeClr val="bg1">
                    <a:lumMod val="50000"/>
                    <a:lumOff val="50000"/>
                  </a:schemeClr>
                </a:solidFill>
              </a:rPr>
              <a:t>, Feng Lin, </a:t>
            </a:r>
            <a:r>
              <a:rPr lang="en-US" dirty="0" err="1">
                <a:solidFill>
                  <a:schemeClr val="bg1">
                    <a:lumMod val="50000"/>
                    <a:lumOff val="50000"/>
                  </a:schemeClr>
                </a:solidFill>
              </a:rPr>
              <a:t>Zhongjie</a:t>
            </a:r>
            <a:r>
              <a:rPr lang="en-US" dirty="0">
                <a:solidFill>
                  <a:schemeClr val="bg1">
                    <a:lumMod val="50000"/>
                    <a:lumOff val="50000"/>
                  </a:schemeClr>
                </a:solidFill>
              </a:rPr>
              <a:t> Ba, </a:t>
            </a:r>
            <a:r>
              <a:rPr lang="en-US" dirty="0" err="1">
                <a:solidFill>
                  <a:schemeClr val="bg1">
                    <a:lumMod val="50000"/>
                    <a:lumOff val="50000"/>
                  </a:schemeClr>
                </a:solidFill>
              </a:rPr>
              <a:t>Kui</a:t>
            </a:r>
            <a:r>
              <a:rPr lang="en-US" dirty="0">
                <a:solidFill>
                  <a:schemeClr val="bg1">
                    <a:lumMod val="50000"/>
                    <a:lumOff val="50000"/>
                  </a:schemeClr>
                </a:solidFill>
              </a:rPr>
              <a:t> </a:t>
            </a:r>
            <a:r>
              <a:rPr lang="en-US" dirty="0" err="1">
                <a:solidFill>
                  <a:schemeClr val="bg1">
                    <a:lumMod val="50000"/>
                    <a:lumOff val="50000"/>
                  </a:schemeClr>
                </a:solidFill>
              </a:rPr>
              <a:t>Ren</a:t>
            </a:r>
            <a:r>
              <a:rPr lang="en-US" dirty="0">
                <a:solidFill>
                  <a:schemeClr val="bg1">
                    <a:lumMod val="50000"/>
                    <a:lumOff val="50000"/>
                  </a:schemeClr>
                </a:solidFill>
              </a:rPr>
              <a:t>, Chi Zhou, </a:t>
            </a:r>
            <a:r>
              <a:rPr lang="en-US" dirty="0" err="1">
                <a:solidFill>
                  <a:schemeClr val="bg1">
                    <a:lumMod val="50000"/>
                    <a:lumOff val="50000"/>
                  </a:schemeClr>
                </a:solidFill>
              </a:rPr>
              <a:t>Wenyao</a:t>
            </a:r>
            <a:r>
              <a:rPr lang="en-US" dirty="0">
                <a:solidFill>
                  <a:schemeClr val="bg1">
                    <a:lumMod val="50000"/>
                    <a:lumOff val="50000"/>
                  </a:schemeClr>
                </a:solidFill>
              </a:rPr>
              <a:t> </a:t>
            </a:r>
            <a:r>
              <a:rPr lang="en-US" dirty="0" err="1">
                <a:solidFill>
                  <a:schemeClr val="bg1">
                    <a:lumMod val="50000"/>
                    <a:lumOff val="50000"/>
                  </a:schemeClr>
                </a:solidFill>
              </a:rPr>
              <a:t>Xu</a:t>
            </a:r>
            <a:endParaRPr lang="en-US" dirty="0">
              <a:solidFill>
                <a:schemeClr val="bg1">
                  <a:lumMod val="50000"/>
                  <a:lumOff val="50000"/>
                </a:schemeClr>
              </a:solidFill>
            </a:endParaRPr>
          </a:p>
        </p:txBody>
      </p:sp>
      <p:sp>
        <p:nvSpPr>
          <p:cNvPr id="4" name="Text Placeholder 3"/>
          <p:cNvSpPr>
            <a:spLocks noGrp="1"/>
          </p:cNvSpPr>
          <p:nvPr>
            <p:ph type="body" sz="quarter" idx="11"/>
          </p:nvPr>
        </p:nvSpPr>
        <p:spPr/>
        <p:txBody>
          <a:bodyPr/>
          <a:lstStyle/>
          <a:p>
            <a:r>
              <a:rPr lang="en-US" altLang="zh-CN" dirty="0">
                <a:solidFill>
                  <a:schemeClr val="bg1"/>
                </a:solidFill>
              </a:rPr>
              <a:t>CCS, Vienna, Austria, October </a:t>
            </a:r>
            <a:r>
              <a:rPr lang="en-US" altLang="zh-CN" dirty="0" smtClean="0">
                <a:solidFill>
                  <a:schemeClr val="bg1"/>
                </a:solidFill>
              </a:rPr>
              <a:t>2016</a:t>
            </a:r>
            <a:endParaRPr lang="en-US" altLang="zh-CN" dirty="0">
              <a:solidFill>
                <a:schemeClr val="bg1"/>
              </a:solidFill>
            </a:endParaRPr>
          </a:p>
        </p:txBody>
      </p:sp>
    </p:spTree>
    <p:extLst>
      <p:ext uri="{BB962C8B-B14F-4D97-AF65-F5344CB8AC3E}">
        <p14:creationId xmlns:p14="http://schemas.microsoft.com/office/powerpoint/2010/main" val="353471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Side-channel Attack Principle</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3" name="Down Arrow 17"/>
          <p:cNvSpPr/>
          <p:nvPr/>
        </p:nvSpPr>
        <p:spPr>
          <a:xfrm rot="16200000">
            <a:off x="4730942" y="1935493"/>
            <a:ext cx="304800" cy="6096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1635525" y="1163194"/>
            <a:ext cx="1603452" cy="461665"/>
          </a:xfrm>
          <a:prstGeom prst="rect">
            <a:avLst/>
          </a:prstGeom>
        </p:spPr>
        <p:txBody>
          <a:bodyPr wrap="none">
            <a:spAutoFit/>
          </a:bodyPr>
          <a:lstStyle/>
          <a:p>
            <a:r>
              <a:rPr lang="en-US" altLang="zh-CN" sz="2400" b="1" dirty="0" smtClean="0">
                <a:latin typeface="Calibri" panose="020F0502020204030204" pitchFamily="34" charset="0"/>
                <a:cs typeface="Calibri" panose="020F0502020204030204" pitchFamily="34" charset="0"/>
              </a:rPr>
              <a:t>G-code File</a:t>
            </a:r>
            <a:endParaRPr lang="zh-CN" altLang="en-US" sz="2400" b="1" dirty="0">
              <a:latin typeface="Calibri" panose="020F0502020204030204" pitchFamily="34" charset="0"/>
              <a:cs typeface="Calibri" panose="020F0502020204030204" pitchFamily="34" charset="0"/>
            </a:endParaRPr>
          </a:p>
        </p:txBody>
      </p:sp>
      <p:grpSp>
        <p:nvGrpSpPr>
          <p:cNvPr id="10" name="组合 9"/>
          <p:cNvGrpSpPr/>
          <p:nvPr/>
        </p:nvGrpSpPr>
        <p:grpSpPr>
          <a:xfrm>
            <a:off x="6172200" y="1600200"/>
            <a:ext cx="1295911" cy="1508885"/>
            <a:chOff x="6324600" y="1861065"/>
            <a:chExt cx="1981200" cy="2280806"/>
          </a:xfrm>
        </p:grpSpPr>
        <p:pic>
          <p:nvPicPr>
            <p:cNvPr id="5" name="图片 4"/>
            <p:cNvPicPr>
              <a:picLocks noChangeAspect="1"/>
            </p:cNvPicPr>
            <p:nvPr/>
          </p:nvPicPr>
          <p:blipFill>
            <a:blip r:embed="rId2"/>
            <a:stretch>
              <a:fillRect/>
            </a:stretch>
          </p:blipFill>
          <p:spPr>
            <a:xfrm>
              <a:off x="6324600" y="2590800"/>
              <a:ext cx="1981200" cy="155107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265" y="1861065"/>
              <a:ext cx="1720335" cy="1720335"/>
            </a:xfrm>
            <a:prstGeom prst="rect">
              <a:avLst/>
            </a:prstGeom>
          </p:spPr>
        </p:pic>
      </p:grpSp>
      <p:sp>
        <p:nvSpPr>
          <p:cNvPr id="25" name="矩形 24"/>
          <p:cNvSpPr/>
          <p:nvPr/>
        </p:nvSpPr>
        <p:spPr>
          <a:xfrm>
            <a:off x="5637499" y="1163194"/>
            <a:ext cx="2536464" cy="461665"/>
          </a:xfrm>
          <a:prstGeom prst="rect">
            <a:avLst/>
          </a:prstGeom>
        </p:spPr>
        <p:txBody>
          <a:bodyPr wrap="none">
            <a:spAutoFit/>
          </a:bodyPr>
          <a:lstStyle/>
          <a:p>
            <a:r>
              <a:rPr lang="en-US" altLang="zh-CN" sz="2400" b="1" dirty="0">
                <a:latin typeface="Calibri" panose="020F0502020204030204" pitchFamily="34" charset="0"/>
                <a:cs typeface="Calibri" panose="020F0502020204030204" pitchFamily="34" charset="0"/>
              </a:rPr>
              <a:t>Printing Trajectory</a:t>
            </a:r>
            <a:endParaRPr lang="zh-CN" altLang="en-US" sz="2400" b="1" dirty="0">
              <a:latin typeface="Calibri" panose="020F0502020204030204" pitchFamily="34" charset="0"/>
              <a:cs typeface="Calibri" panose="020F0502020204030204" pitchFamily="34" charset="0"/>
            </a:endParaRPr>
          </a:p>
        </p:txBody>
      </p:sp>
      <p:pic>
        <p:nvPicPr>
          <p:cNvPr id="26" name="图片 25"/>
          <p:cNvPicPr>
            <a:picLocks noChangeAspect="1"/>
          </p:cNvPicPr>
          <p:nvPr/>
        </p:nvPicPr>
        <p:blipFill>
          <a:blip r:embed="rId4"/>
          <a:stretch>
            <a:fillRect/>
          </a:stretch>
        </p:blipFill>
        <p:spPr>
          <a:xfrm>
            <a:off x="6454236" y="3621895"/>
            <a:ext cx="904875" cy="905320"/>
          </a:xfrm>
          <a:prstGeom prst="rect">
            <a:avLst/>
          </a:prstGeom>
        </p:spPr>
      </p:pic>
      <p:pic>
        <p:nvPicPr>
          <p:cNvPr id="27" name="图片 26"/>
          <p:cNvPicPr>
            <a:picLocks noChangeAspect="1"/>
          </p:cNvPicPr>
          <p:nvPr/>
        </p:nvPicPr>
        <p:blipFill>
          <a:blip r:embed="rId5"/>
          <a:stretch>
            <a:fillRect/>
          </a:stretch>
        </p:blipFill>
        <p:spPr>
          <a:xfrm rot="4889715">
            <a:off x="6605904" y="3014225"/>
            <a:ext cx="599655" cy="713020"/>
          </a:xfrm>
          <a:prstGeom prst="rect">
            <a:avLst/>
          </a:prstGeom>
        </p:spPr>
      </p:pic>
      <p:sp>
        <p:nvSpPr>
          <p:cNvPr id="28" name="矩形 27"/>
          <p:cNvSpPr/>
          <p:nvPr/>
        </p:nvSpPr>
        <p:spPr>
          <a:xfrm>
            <a:off x="5597688" y="5740293"/>
            <a:ext cx="2616086" cy="830997"/>
          </a:xfrm>
          <a:prstGeom prst="rect">
            <a:avLst/>
          </a:prstGeom>
        </p:spPr>
        <p:txBody>
          <a:bodyPr wrap="square">
            <a:spAutoFit/>
          </a:bodyPr>
          <a:lstStyle/>
          <a:p>
            <a:pPr algn="ctr"/>
            <a:r>
              <a:rPr lang="en-US" altLang="zh-CN" sz="2400" b="1" dirty="0">
                <a:latin typeface="Calibri" panose="020F0502020204030204" pitchFamily="34" charset="0"/>
                <a:cs typeface="Calibri" panose="020F0502020204030204" pitchFamily="34" charset="0"/>
              </a:rPr>
              <a:t>Predicted Printing </a:t>
            </a:r>
            <a:r>
              <a:rPr lang="en-US" altLang="zh-CN" sz="2400" b="1" dirty="0" smtClean="0">
                <a:latin typeface="Calibri" panose="020F0502020204030204" pitchFamily="34" charset="0"/>
                <a:cs typeface="Calibri" panose="020F0502020204030204" pitchFamily="34" charset="0"/>
              </a:rPr>
              <a:t>Trajectory</a:t>
            </a:r>
            <a:endParaRPr lang="zh-CN" altLang="en-US" sz="2400" b="1" dirty="0">
              <a:latin typeface="Calibri" panose="020F0502020204030204" pitchFamily="34" charset="0"/>
              <a:cs typeface="Calibri" panose="020F0502020204030204" pitchFamily="34" charset="0"/>
            </a:endParaRPr>
          </a:p>
        </p:txBody>
      </p:sp>
      <p:pic>
        <p:nvPicPr>
          <p:cNvPr id="12" name="图片 11"/>
          <p:cNvPicPr>
            <a:picLocks noChangeAspect="1"/>
          </p:cNvPicPr>
          <p:nvPr/>
        </p:nvPicPr>
        <p:blipFill>
          <a:blip r:embed="rId6"/>
          <a:stretch>
            <a:fillRect/>
          </a:stretch>
        </p:blipFill>
        <p:spPr>
          <a:xfrm>
            <a:off x="6454237" y="4737662"/>
            <a:ext cx="904875" cy="914400"/>
          </a:xfrm>
          <a:prstGeom prst="rect">
            <a:avLst/>
          </a:prstGeom>
        </p:spPr>
      </p:pic>
      <p:sp>
        <p:nvSpPr>
          <p:cNvPr id="29" name="Down Arrow 17"/>
          <p:cNvSpPr/>
          <p:nvPr/>
        </p:nvSpPr>
        <p:spPr>
          <a:xfrm rot="5400000">
            <a:off x="4730942" y="4890062"/>
            <a:ext cx="304800" cy="6096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0" name="Picture 16" descr="sliced cone.bmp"/>
          <p:cNvPicPr>
            <a:picLocks noChangeAspect="1"/>
          </p:cNvPicPr>
          <p:nvPr/>
        </p:nvPicPr>
        <p:blipFill>
          <a:blip r:embed="rId7" cstate="print"/>
          <a:stretch>
            <a:fillRect/>
          </a:stretch>
        </p:blipFill>
        <p:spPr>
          <a:xfrm>
            <a:off x="2438400" y="4419600"/>
            <a:ext cx="1394914" cy="1139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矩形 30"/>
          <p:cNvSpPr/>
          <p:nvPr/>
        </p:nvSpPr>
        <p:spPr>
          <a:xfrm>
            <a:off x="1412936" y="5743644"/>
            <a:ext cx="2048630" cy="830997"/>
          </a:xfrm>
          <a:prstGeom prst="rect">
            <a:avLst/>
          </a:prstGeom>
        </p:spPr>
        <p:txBody>
          <a:bodyPr wrap="square">
            <a:spAutoFit/>
          </a:bodyPr>
          <a:lstStyle/>
          <a:p>
            <a:pPr algn="ctr"/>
            <a:r>
              <a:rPr lang="en-US" altLang="zh-CN" sz="2400" b="1" dirty="0">
                <a:latin typeface="Calibri" panose="020F0502020204030204" pitchFamily="34" charset="0"/>
                <a:cs typeface="Calibri" panose="020F0502020204030204" pitchFamily="34" charset="0"/>
              </a:rPr>
              <a:t>Reconstructed G-code File</a:t>
            </a:r>
            <a:endParaRPr lang="zh-CN" altLang="en-US" sz="2400" b="1" dirty="0">
              <a:latin typeface="Calibri" panose="020F0502020204030204" pitchFamily="34" charset="0"/>
              <a:cs typeface="Calibri" panose="020F0502020204030204" pitchFamily="34" charset="0"/>
            </a:endParaRPr>
          </a:p>
        </p:txBody>
      </p:sp>
      <p:pic>
        <p:nvPicPr>
          <p:cNvPr id="32" name="图片 31"/>
          <p:cNvPicPr>
            <a:picLocks noChangeAspect="1"/>
          </p:cNvPicPr>
          <p:nvPr/>
        </p:nvPicPr>
        <p:blipFill>
          <a:blip r:embed="rId8"/>
          <a:stretch>
            <a:fillRect/>
          </a:stretch>
        </p:blipFill>
        <p:spPr>
          <a:xfrm>
            <a:off x="2476377" y="1733550"/>
            <a:ext cx="1234129" cy="1085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p:cNvPicPr>
            <a:picLocks noChangeAspect="1"/>
          </p:cNvPicPr>
          <p:nvPr/>
        </p:nvPicPr>
        <p:blipFill>
          <a:blip r:embed="rId9"/>
          <a:stretch>
            <a:fillRect/>
          </a:stretch>
        </p:blipFill>
        <p:spPr>
          <a:xfrm>
            <a:off x="990600" y="1733550"/>
            <a:ext cx="1371600" cy="1162050"/>
          </a:xfrm>
          <a:prstGeom prst="rect">
            <a:avLst/>
          </a:prstGeom>
        </p:spPr>
      </p:pic>
      <p:pic>
        <p:nvPicPr>
          <p:cNvPr id="33" name="图片 32"/>
          <p:cNvPicPr>
            <a:picLocks noChangeAspect="1"/>
          </p:cNvPicPr>
          <p:nvPr/>
        </p:nvPicPr>
        <p:blipFill>
          <a:blip r:embed="rId8"/>
          <a:stretch>
            <a:fillRect/>
          </a:stretch>
        </p:blipFill>
        <p:spPr>
          <a:xfrm>
            <a:off x="990600" y="4451991"/>
            <a:ext cx="1234129" cy="1085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图片 33"/>
          <p:cNvPicPr>
            <a:picLocks noChangeAspect="1"/>
          </p:cNvPicPr>
          <p:nvPr/>
        </p:nvPicPr>
        <p:blipFill>
          <a:blip r:embed="rId10"/>
          <a:stretch>
            <a:fillRect/>
          </a:stretch>
        </p:blipFill>
        <p:spPr>
          <a:xfrm>
            <a:off x="6454235" y="4801684"/>
            <a:ext cx="904875" cy="853707"/>
          </a:xfrm>
          <a:prstGeom prst="rect">
            <a:avLst/>
          </a:prstGeom>
        </p:spPr>
      </p:pic>
    </p:spTree>
    <p:extLst>
      <p:ext uri="{BB962C8B-B14F-4D97-AF65-F5344CB8AC3E}">
        <p14:creationId xmlns:p14="http://schemas.microsoft.com/office/powerpoint/2010/main" val="56923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8" grpId="0"/>
      <p:bldP spid="29"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Our proposed 3D Printer IP Attack</a:t>
            </a:r>
            <a:endParaRPr lang="en-US" sz="4400" dirty="0"/>
          </a:p>
        </p:txBody>
      </p:sp>
      <p:sp>
        <p:nvSpPr>
          <p:cNvPr id="5" name="矩形 4"/>
          <p:cNvSpPr/>
          <p:nvPr/>
        </p:nvSpPr>
        <p:spPr>
          <a:xfrm>
            <a:off x="400090" y="3495851"/>
            <a:ext cx="2514601" cy="954107"/>
          </a:xfrm>
          <a:prstGeom prst="rect">
            <a:avLst/>
          </a:prstGeom>
        </p:spPr>
        <p:txBody>
          <a:bodyPr wrap="square">
            <a:spAutoFit/>
          </a:bodyPr>
          <a:lstStyle/>
          <a:p>
            <a:pPr algn="ctr"/>
            <a:r>
              <a:rPr kumimoji="0" lang="en-US" altLang="zh-CN" sz="2800" b="1" dirty="0">
                <a:latin typeface="Calibri" panose="020F0502020204030204" pitchFamily="34" charset="0"/>
                <a:cs typeface="Calibri" panose="020F0502020204030204" pitchFamily="34" charset="0"/>
              </a:rPr>
              <a:t>Side-channel </a:t>
            </a:r>
            <a:r>
              <a:rPr kumimoji="0" lang="en-US" altLang="zh-CN" sz="2800" b="1" dirty="0" smtClean="0">
                <a:latin typeface="Calibri" panose="020F0502020204030204" pitchFamily="34" charset="0"/>
                <a:cs typeface="Calibri" panose="020F0502020204030204" pitchFamily="34" charset="0"/>
              </a:rPr>
              <a:t>Detection</a:t>
            </a:r>
            <a:endParaRPr kumimoji="0" lang="zh-CN" altLang="en-US" sz="2800" b="1" dirty="0">
              <a:latin typeface="Calibri" panose="020F0502020204030204" pitchFamily="34" charset="0"/>
              <a:cs typeface="Calibri" panose="020F0502020204030204" pitchFamily="34" charset="0"/>
            </a:endParaRPr>
          </a:p>
        </p:txBody>
      </p:sp>
      <p:sp>
        <p:nvSpPr>
          <p:cNvPr id="14" name="矩形 13"/>
          <p:cNvSpPr/>
          <p:nvPr/>
        </p:nvSpPr>
        <p:spPr>
          <a:xfrm>
            <a:off x="3124200" y="3495851"/>
            <a:ext cx="2819400" cy="954107"/>
          </a:xfrm>
          <a:prstGeom prst="rect">
            <a:avLst/>
          </a:prstGeom>
        </p:spPr>
        <p:txBody>
          <a:bodyPr wrap="square">
            <a:spAutoFit/>
          </a:bodyPr>
          <a:lstStyle/>
          <a:p>
            <a:pPr algn="ctr"/>
            <a:r>
              <a:rPr kumimoji="0" lang="en-US" altLang="zh-CN" sz="2800" b="1" dirty="0">
                <a:latin typeface="Calibri" panose="020F0502020204030204" pitchFamily="34" charset="0"/>
                <a:cs typeface="Calibri" panose="020F0502020204030204" pitchFamily="34" charset="0"/>
              </a:rPr>
              <a:t>Printing </a:t>
            </a:r>
            <a:r>
              <a:rPr kumimoji="0" lang="en-US" altLang="zh-CN" sz="2800" b="1" dirty="0" smtClean="0">
                <a:latin typeface="Calibri" panose="020F0502020204030204" pitchFamily="34" charset="0"/>
                <a:cs typeface="Calibri" panose="020F0502020204030204" pitchFamily="34" charset="0"/>
              </a:rPr>
              <a:t>Status Prediction</a:t>
            </a:r>
            <a:endParaRPr lang="zh-CN" altLang="en-US" sz="2800" b="1" dirty="0">
              <a:latin typeface="Calibri" panose="020F0502020204030204" pitchFamily="34" charset="0"/>
              <a:cs typeface="Calibri" panose="020F0502020204030204" pitchFamily="34" charset="0"/>
            </a:endParaRPr>
          </a:p>
        </p:txBody>
      </p:sp>
      <p:sp>
        <p:nvSpPr>
          <p:cNvPr id="16" name="矩形 15"/>
          <p:cNvSpPr/>
          <p:nvPr/>
        </p:nvSpPr>
        <p:spPr>
          <a:xfrm>
            <a:off x="6446783" y="3495851"/>
            <a:ext cx="2430518" cy="954107"/>
          </a:xfrm>
          <a:prstGeom prst="rect">
            <a:avLst/>
          </a:prstGeom>
        </p:spPr>
        <p:txBody>
          <a:bodyPr wrap="square">
            <a:spAutoFit/>
          </a:bodyPr>
          <a:lstStyle/>
          <a:p>
            <a:pPr algn="ctr"/>
            <a:r>
              <a:rPr kumimoji="0" lang="en-US" altLang="zh-CN" sz="2800" b="1" dirty="0">
                <a:latin typeface="Calibri" panose="020F0502020204030204" pitchFamily="34" charset="0"/>
                <a:cs typeface="Calibri" panose="020F0502020204030204" pitchFamily="34" charset="0"/>
              </a:rPr>
              <a:t>IP Reconstruction</a:t>
            </a:r>
            <a:endParaRPr kumimoji="0" lang="zh-CN" altLang="en-US" sz="2800" b="1" dirty="0">
              <a:latin typeface="Calibri" panose="020F0502020204030204" pitchFamily="34" charset="0"/>
              <a:cs typeface="Calibri" panose="020F0502020204030204" pitchFamily="34" charset="0"/>
            </a:endParaRPr>
          </a:p>
        </p:txBody>
      </p:sp>
      <p:pic>
        <p:nvPicPr>
          <p:cNvPr id="18" name="图片 17"/>
          <p:cNvPicPr>
            <a:picLocks noChangeAspect="1"/>
          </p:cNvPicPr>
          <p:nvPr/>
        </p:nvPicPr>
        <p:blipFill>
          <a:blip r:embed="rId2"/>
          <a:stretch>
            <a:fillRect/>
          </a:stretch>
        </p:blipFill>
        <p:spPr>
          <a:xfrm>
            <a:off x="2834283" y="2280899"/>
            <a:ext cx="690192" cy="527050"/>
          </a:xfrm>
          <a:prstGeom prst="rect">
            <a:avLst/>
          </a:prstGeom>
        </p:spPr>
      </p:pic>
      <p:pic>
        <p:nvPicPr>
          <p:cNvPr id="19" name="图片 18"/>
          <p:cNvPicPr>
            <a:picLocks noChangeAspect="1"/>
          </p:cNvPicPr>
          <p:nvPr/>
        </p:nvPicPr>
        <p:blipFill>
          <a:blip r:embed="rId2"/>
          <a:stretch>
            <a:fillRect/>
          </a:stretch>
        </p:blipFill>
        <p:spPr>
          <a:xfrm>
            <a:off x="5756591" y="2280899"/>
            <a:ext cx="690192" cy="527050"/>
          </a:xfrm>
          <a:prstGeom prst="rect">
            <a:avLst/>
          </a:prstGeom>
        </p:spPr>
      </p:pic>
      <p:grpSp>
        <p:nvGrpSpPr>
          <p:cNvPr id="22" name="组合 21"/>
          <p:cNvGrpSpPr/>
          <p:nvPr/>
        </p:nvGrpSpPr>
        <p:grpSpPr>
          <a:xfrm>
            <a:off x="838200" y="1676400"/>
            <a:ext cx="1706617" cy="1676400"/>
            <a:chOff x="914400" y="1914420"/>
            <a:chExt cx="1488650" cy="1438380"/>
          </a:xfrm>
        </p:grpSpPr>
        <p:sp>
          <p:nvSpPr>
            <p:cNvPr id="20" name="椭圆 19"/>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28" name="组合 27"/>
          <p:cNvGrpSpPr/>
          <p:nvPr/>
        </p:nvGrpSpPr>
        <p:grpSpPr>
          <a:xfrm>
            <a:off x="3699641" y="1679028"/>
            <a:ext cx="1706617" cy="1676400"/>
            <a:chOff x="3699641" y="1679028"/>
            <a:chExt cx="1706617" cy="1676400"/>
          </a:xfrm>
        </p:grpSpPr>
        <p:sp>
          <p:nvSpPr>
            <p:cNvPr id="24" name="椭圆 23"/>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grpSp>
        <p:nvGrpSpPr>
          <p:cNvPr id="33" name="组合 32"/>
          <p:cNvGrpSpPr/>
          <p:nvPr/>
        </p:nvGrpSpPr>
        <p:grpSpPr>
          <a:xfrm>
            <a:off x="6732531" y="1676400"/>
            <a:ext cx="1706617" cy="1676400"/>
            <a:chOff x="6732531" y="1676400"/>
            <a:chExt cx="1706617" cy="1676400"/>
          </a:xfrm>
        </p:grpSpPr>
        <p:sp>
          <p:nvSpPr>
            <p:cNvPr id="30" name="椭圆 29"/>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spTree>
    <p:extLst>
      <p:ext uri="{BB962C8B-B14F-4D97-AF65-F5344CB8AC3E}">
        <p14:creationId xmlns:p14="http://schemas.microsoft.com/office/powerpoint/2010/main" val="360941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304800" y="2819400"/>
            <a:ext cx="4495800" cy="2451593"/>
          </a:xfrm>
          <a:prstGeom prst="rect">
            <a:avLst/>
          </a:prstGeom>
        </p:spPr>
      </p:pic>
      <p:sp>
        <p:nvSpPr>
          <p:cNvPr id="20" name="矩形 19"/>
          <p:cNvSpPr/>
          <p:nvPr/>
        </p:nvSpPr>
        <p:spPr>
          <a:xfrm>
            <a:off x="941554" y="5498380"/>
            <a:ext cx="3222292" cy="400110"/>
          </a:xfrm>
          <a:prstGeom prst="rect">
            <a:avLst/>
          </a:prstGeom>
        </p:spPr>
        <p:txBody>
          <a:bodyPr wrap="none">
            <a:spAutoFit/>
          </a:bodyPr>
          <a:lstStyle/>
          <a:p>
            <a:r>
              <a:rPr kumimoji="0" lang="en-US" altLang="zh-CN" sz="2000" b="1" dirty="0" smtClean="0">
                <a:latin typeface="Calibri" panose="020F0502020204030204" pitchFamily="34" charset="0"/>
                <a:cs typeface="Calibri" panose="020F0502020204030204" pitchFamily="34" charset="0"/>
              </a:rPr>
              <a:t>3D Printer Physical Structure</a:t>
            </a:r>
            <a:endParaRPr lang="zh-CN" altLang="en-US" sz="2000" b="1" dirty="0">
              <a:latin typeface="Calibri" panose="020F0502020204030204" pitchFamily="34" charset="0"/>
              <a:cs typeface="Calibri" panose="020F0502020204030204" pitchFamily="34" charset="0"/>
            </a:endParaRPr>
          </a:p>
        </p:txBody>
      </p:sp>
      <p:pic>
        <p:nvPicPr>
          <p:cNvPr id="21" name="图片 20"/>
          <p:cNvPicPr>
            <a:picLocks noChangeAspect="1"/>
          </p:cNvPicPr>
          <p:nvPr/>
        </p:nvPicPr>
        <p:blipFill>
          <a:blip r:embed="rId3"/>
          <a:stretch>
            <a:fillRect/>
          </a:stretch>
        </p:blipFill>
        <p:spPr>
          <a:xfrm>
            <a:off x="4953000" y="3188731"/>
            <a:ext cx="1076891" cy="1689593"/>
          </a:xfrm>
          <a:prstGeom prst="rect">
            <a:avLst/>
          </a:prstGeom>
        </p:spPr>
      </p:pic>
      <p:pic>
        <p:nvPicPr>
          <p:cNvPr id="22" name="图片 21"/>
          <p:cNvPicPr>
            <a:picLocks noChangeAspect="1"/>
          </p:cNvPicPr>
          <p:nvPr/>
        </p:nvPicPr>
        <p:blipFill>
          <a:blip r:embed="rId4"/>
          <a:stretch>
            <a:fillRect/>
          </a:stretch>
        </p:blipFill>
        <p:spPr>
          <a:xfrm>
            <a:off x="6117138" y="2831920"/>
            <a:ext cx="2722060" cy="1119484"/>
          </a:xfrm>
          <a:prstGeom prst="rect">
            <a:avLst/>
          </a:prstGeom>
        </p:spPr>
      </p:pic>
      <p:pic>
        <p:nvPicPr>
          <p:cNvPr id="23" name="图片 22"/>
          <p:cNvPicPr>
            <a:picLocks noChangeAspect="1"/>
          </p:cNvPicPr>
          <p:nvPr/>
        </p:nvPicPr>
        <p:blipFill>
          <a:blip r:embed="rId5"/>
          <a:stretch>
            <a:fillRect/>
          </a:stretch>
        </p:blipFill>
        <p:spPr>
          <a:xfrm>
            <a:off x="6122274" y="4271021"/>
            <a:ext cx="2743200" cy="760476"/>
          </a:xfrm>
          <a:prstGeom prst="rect">
            <a:avLst/>
          </a:prstGeom>
        </p:spPr>
      </p:pic>
      <p:sp>
        <p:nvSpPr>
          <p:cNvPr id="24" name="矩形 23"/>
          <p:cNvSpPr/>
          <p:nvPr/>
        </p:nvSpPr>
        <p:spPr>
          <a:xfrm>
            <a:off x="6324600" y="5500567"/>
            <a:ext cx="2557367" cy="400110"/>
          </a:xfrm>
          <a:prstGeom prst="rect">
            <a:avLst/>
          </a:prstGeom>
        </p:spPr>
        <p:txBody>
          <a:bodyPr wrap="none">
            <a:spAutoFit/>
          </a:bodyPr>
          <a:lstStyle/>
          <a:p>
            <a:r>
              <a:rPr kumimoji="0" lang="en-US" altLang="zh-CN" sz="2000" b="1" dirty="0" smtClean="0">
                <a:latin typeface="Calibri" panose="020F0502020204030204" pitchFamily="34" charset="0"/>
                <a:cs typeface="Calibri" panose="020F0502020204030204" pitchFamily="34" charset="0"/>
              </a:rPr>
              <a:t>Emitted Side Channels</a:t>
            </a:r>
            <a:endParaRPr lang="zh-CN" altLang="en-US" sz="2000" b="1" dirty="0">
              <a:latin typeface="Calibri" panose="020F0502020204030204" pitchFamily="34" charset="0"/>
              <a:cs typeface="Calibri" panose="020F0502020204030204" pitchFamily="34" charset="0"/>
            </a:endParaRPr>
          </a:p>
        </p:txBody>
      </p:sp>
      <p:sp>
        <p:nvSpPr>
          <p:cNvPr id="6" name="矩形 5"/>
          <p:cNvSpPr/>
          <p:nvPr/>
        </p:nvSpPr>
        <p:spPr>
          <a:xfrm>
            <a:off x="367947" y="1233447"/>
            <a:ext cx="2564357"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ea typeface="新細明體" charset="-120"/>
                <a:cs typeface="Calibri" panose="020F0502020204030204" pitchFamily="34" charset="0"/>
              </a:rPr>
              <a:t>Side Channel Emission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grpSp>
        <p:nvGrpSpPr>
          <p:cNvPr id="10" name="组合 9"/>
          <p:cNvGrpSpPr/>
          <p:nvPr/>
        </p:nvGrpSpPr>
        <p:grpSpPr>
          <a:xfrm>
            <a:off x="1219200" y="125391"/>
            <a:ext cx="861852" cy="880988"/>
            <a:chOff x="1219200" y="125391"/>
            <a:chExt cx="861852" cy="880988"/>
          </a:xfrm>
        </p:grpSpPr>
        <p:sp>
          <p:nvSpPr>
            <p:cNvPr id="28" name="椭圆 27"/>
            <p:cNvSpPr/>
            <p:nvPr/>
          </p:nvSpPr>
          <p:spPr>
            <a:xfrm>
              <a:off x="1219200" y="125391"/>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9912" y="352459"/>
              <a:ext cx="805570" cy="467234"/>
            </a:xfrm>
            <a:prstGeom prst="rect">
              <a:avLst/>
            </a:prstGeom>
          </p:spPr>
        </p:pic>
      </p:grpSp>
      <p:grpSp>
        <p:nvGrpSpPr>
          <p:cNvPr id="30" name="组合 29"/>
          <p:cNvGrpSpPr/>
          <p:nvPr/>
        </p:nvGrpSpPr>
        <p:grpSpPr>
          <a:xfrm>
            <a:off x="4114800" y="128019"/>
            <a:ext cx="861852" cy="880988"/>
            <a:chOff x="3699641" y="1679028"/>
            <a:chExt cx="1706617" cy="1676400"/>
          </a:xfrm>
        </p:grpSpPr>
        <p:sp>
          <p:nvSpPr>
            <p:cNvPr id="31" name="椭圆 30"/>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grpSp>
        <p:nvGrpSpPr>
          <p:cNvPr id="33" name="组合 32"/>
          <p:cNvGrpSpPr/>
          <p:nvPr/>
        </p:nvGrpSpPr>
        <p:grpSpPr>
          <a:xfrm>
            <a:off x="7113531" y="125391"/>
            <a:ext cx="861852" cy="880988"/>
            <a:chOff x="6732531" y="1676400"/>
            <a:chExt cx="1706617" cy="1676400"/>
          </a:xfrm>
        </p:grpSpPr>
        <p:sp>
          <p:nvSpPr>
            <p:cNvPr id="34" name="椭圆 33"/>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8" name="直接连接符 7"/>
          <p:cNvCxnSpPr>
            <a:stCxn id="28" idx="6"/>
            <a:endCxn id="31"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1" idx="6"/>
            <a:endCxn id="34"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8" idx="4"/>
            <a:endCxn id="6" idx="0"/>
          </p:cNvCxnSpPr>
          <p:nvPr/>
        </p:nvCxnSpPr>
        <p:spPr>
          <a:xfrm>
            <a:off x="1650126" y="1006379"/>
            <a:ext cx="0" cy="22706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42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877505" y="2797202"/>
            <a:ext cx="3705671" cy="2917798"/>
          </a:xfrm>
          <a:prstGeom prst="rect">
            <a:avLst/>
          </a:prstGeom>
        </p:spPr>
      </p:pic>
      <p:sp>
        <p:nvSpPr>
          <p:cNvPr id="8" name="矩形 7"/>
          <p:cNvSpPr/>
          <p:nvPr/>
        </p:nvSpPr>
        <p:spPr>
          <a:xfrm>
            <a:off x="4800600" y="2728562"/>
            <a:ext cx="3886200" cy="3028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descr="Image result for nexus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02" y="2133600"/>
            <a:ext cx="6067298" cy="4142828"/>
          </a:xfrm>
          <a:prstGeom prst="rect">
            <a:avLst/>
          </a:prstGeom>
          <a:noFill/>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5158493" y="2772512"/>
            <a:ext cx="3701432" cy="914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矩形 25"/>
          <p:cNvSpPr/>
          <p:nvPr/>
        </p:nvSpPr>
        <p:spPr>
          <a:xfrm>
            <a:off x="0" y="3048000"/>
            <a:ext cx="2111668" cy="461665"/>
          </a:xfrm>
          <a:prstGeom prst="rect">
            <a:avLst/>
          </a:prstGeom>
        </p:spPr>
        <p:txBody>
          <a:bodyPr wrap="none">
            <a:spAutoFit/>
          </a:bodyPr>
          <a:lstStyle/>
          <a:p>
            <a:r>
              <a:rPr kumimoji="0" lang="en-US" altLang="zh-CN" sz="2400" b="1" dirty="0" smtClean="0">
                <a:latin typeface="Calibri" panose="020F0502020204030204" pitchFamily="34" charset="0"/>
                <a:cs typeface="Calibri" panose="020F0502020204030204" pitchFamily="34" charset="0"/>
              </a:rPr>
              <a:t>Magnetometer</a:t>
            </a:r>
            <a:endParaRPr lang="zh-CN" altLang="en-US" sz="2400" b="1" dirty="0">
              <a:latin typeface="Calibri" panose="020F0502020204030204" pitchFamily="34" charset="0"/>
              <a:cs typeface="Calibri" panose="020F0502020204030204" pitchFamily="34" charset="0"/>
            </a:endParaRPr>
          </a:p>
        </p:txBody>
      </p:sp>
      <p:sp>
        <p:nvSpPr>
          <p:cNvPr id="27" name="矩形 26"/>
          <p:cNvSpPr/>
          <p:nvPr/>
        </p:nvSpPr>
        <p:spPr>
          <a:xfrm>
            <a:off x="228600" y="5105400"/>
            <a:ext cx="1743811" cy="461665"/>
          </a:xfrm>
          <a:prstGeom prst="rect">
            <a:avLst/>
          </a:prstGeom>
        </p:spPr>
        <p:txBody>
          <a:bodyPr wrap="none">
            <a:spAutoFit/>
          </a:bodyPr>
          <a:lstStyle/>
          <a:p>
            <a:r>
              <a:rPr kumimoji="0" lang="en-US" altLang="zh-CN" sz="2400" b="1" dirty="0" smtClean="0">
                <a:latin typeface="Calibri" panose="020F0502020204030204" pitchFamily="34" charset="0"/>
                <a:cs typeface="Calibri" panose="020F0502020204030204" pitchFamily="34" charset="0"/>
              </a:rPr>
              <a:t>Microphone</a:t>
            </a:r>
            <a:endParaRPr lang="zh-CN" altLang="en-US" b="1" dirty="0">
              <a:latin typeface="Calibri" panose="020F0502020204030204" pitchFamily="34" charset="0"/>
              <a:cs typeface="Calibri" panose="020F0502020204030204" pitchFamily="34" charset="0"/>
            </a:endParaRPr>
          </a:p>
        </p:txBody>
      </p:sp>
      <p:cxnSp>
        <p:nvCxnSpPr>
          <p:cNvPr id="3" name="直接箭头连接符 2"/>
          <p:cNvCxnSpPr/>
          <p:nvPr/>
        </p:nvCxnSpPr>
        <p:spPr>
          <a:xfrm flipV="1">
            <a:off x="2113285" y="2590800"/>
            <a:ext cx="1143000" cy="685800"/>
          </a:xfrm>
          <a:prstGeom prst="straightConnector1">
            <a:avLst/>
          </a:prstGeom>
          <a:ln w="28575">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a:off x="1960885" y="5410200"/>
            <a:ext cx="1600200" cy="609600"/>
          </a:xfrm>
          <a:prstGeom prst="straightConnector1">
            <a:avLst/>
          </a:prstGeom>
          <a:ln w="28575">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63" name="椭圆 62"/>
          <p:cNvSpPr/>
          <p:nvPr/>
        </p:nvSpPr>
        <p:spPr>
          <a:xfrm>
            <a:off x="1219200" y="125391"/>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912" y="352459"/>
            <a:ext cx="805570" cy="467234"/>
          </a:xfrm>
          <a:prstGeom prst="rect">
            <a:avLst/>
          </a:prstGeom>
        </p:spPr>
      </p:pic>
      <p:grpSp>
        <p:nvGrpSpPr>
          <p:cNvPr id="65" name="组合 64"/>
          <p:cNvGrpSpPr/>
          <p:nvPr/>
        </p:nvGrpSpPr>
        <p:grpSpPr>
          <a:xfrm>
            <a:off x="4114800" y="128019"/>
            <a:ext cx="861852" cy="880988"/>
            <a:chOff x="3699641" y="1679028"/>
            <a:chExt cx="1706617" cy="1676400"/>
          </a:xfrm>
        </p:grpSpPr>
        <p:sp>
          <p:nvSpPr>
            <p:cNvPr id="66" name="椭圆 65"/>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grpSp>
        <p:nvGrpSpPr>
          <p:cNvPr id="68" name="组合 67"/>
          <p:cNvGrpSpPr/>
          <p:nvPr/>
        </p:nvGrpSpPr>
        <p:grpSpPr>
          <a:xfrm>
            <a:off x="7113531" y="125391"/>
            <a:ext cx="861852" cy="880988"/>
            <a:chOff x="6732531" y="1676400"/>
            <a:chExt cx="1706617" cy="1676400"/>
          </a:xfrm>
        </p:grpSpPr>
        <p:sp>
          <p:nvSpPr>
            <p:cNvPr id="69" name="椭圆 6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71" name="直接连接符 70"/>
          <p:cNvCxnSpPr>
            <a:stCxn id="63" idx="6"/>
            <a:endCxn id="6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6" idx="6"/>
            <a:endCxn id="6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348199" y="1249981"/>
            <a:ext cx="26038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ea typeface="新細明體" charset="-120"/>
                <a:cs typeface="Calibri" panose="020F0502020204030204" pitchFamily="34" charset="0"/>
              </a:rPr>
              <a:t>Side Channel Detection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77" name="直接箭头连接符 76"/>
          <p:cNvCxnSpPr>
            <a:stCxn id="63" idx="4"/>
            <a:endCxn id="76" idx="0"/>
          </p:cNvCxnSpPr>
          <p:nvPr/>
        </p:nvCxnSpPr>
        <p:spPr>
          <a:xfrm>
            <a:off x="1650126" y="1006379"/>
            <a:ext cx="0" cy="24360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257800" y="3010223"/>
            <a:ext cx="3502818" cy="461665"/>
          </a:xfrm>
          <a:prstGeom prst="rect">
            <a:avLst/>
          </a:prstGeom>
        </p:spPr>
        <p:txBody>
          <a:bodyPr wrap="none">
            <a:spAutoFit/>
          </a:bodyPr>
          <a:lstStyle/>
          <a:p>
            <a:r>
              <a:rPr kumimoji="0" lang="en-US" altLang="zh-CN" sz="2400" b="1" dirty="0" smtClean="0">
                <a:solidFill>
                  <a:schemeClr val="bg1"/>
                </a:solidFill>
                <a:latin typeface="Calibri" panose="020F0502020204030204" pitchFamily="34" charset="0"/>
                <a:cs typeface="Calibri" panose="020F0502020204030204" pitchFamily="34" charset="0"/>
              </a:rPr>
              <a:t>Smartphone-based Attack</a:t>
            </a:r>
            <a:endParaRPr lang="zh-CN" altLang="en-US" sz="2400" b="1" dirty="0">
              <a:solidFill>
                <a:schemeClr val="bg1"/>
              </a:solidFill>
              <a:latin typeface="Calibri" panose="020F0502020204030204" pitchFamily="34" charset="0"/>
              <a:cs typeface="Calibri" panose="020F0502020204030204" pitchFamily="34" charset="0"/>
            </a:endParaRPr>
          </a:p>
        </p:txBody>
      </p:sp>
      <p:sp>
        <p:nvSpPr>
          <p:cNvPr id="24" name="矩形 23"/>
          <p:cNvSpPr/>
          <p:nvPr/>
        </p:nvSpPr>
        <p:spPr>
          <a:xfrm>
            <a:off x="4959868" y="3916740"/>
            <a:ext cx="4060727" cy="1569660"/>
          </a:xfrm>
          <a:prstGeom prst="rect">
            <a:avLst/>
          </a:prstGeom>
        </p:spPr>
        <p:txBody>
          <a:bodyPr wrap="none">
            <a:spAutoFit/>
          </a:bodyPr>
          <a:lstStyle/>
          <a:p>
            <a:pPr marL="342900" indent="-342900">
              <a:buFont typeface="Wingdings" panose="05000000000000000000" pitchFamily="2" charset="2"/>
              <a:buChar char="l"/>
            </a:pPr>
            <a:r>
              <a:rPr kumimoji="0" lang="en-US" altLang="zh-CN" sz="2400" b="1" dirty="0" smtClean="0">
                <a:solidFill>
                  <a:srgbClr val="FF0000"/>
                </a:solidFill>
                <a:latin typeface="Calibri" panose="020F0502020204030204" pitchFamily="34" charset="0"/>
                <a:cs typeface="Calibri" panose="020F0502020204030204" pitchFamily="34" charset="0"/>
              </a:rPr>
              <a:t>Most pervasive daily device</a:t>
            </a:r>
          </a:p>
          <a:p>
            <a:pPr marL="342900" indent="-342900">
              <a:buFont typeface="Wingdings" panose="05000000000000000000" pitchFamily="2" charset="2"/>
              <a:buChar char="l"/>
            </a:pPr>
            <a:r>
              <a:rPr kumimoji="0" lang="en-US" altLang="zh-CN" sz="2400" b="1" dirty="0" smtClean="0">
                <a:solidFill>
                  <a:srgbClr val="FF0000"/>
                </a:solidFill>
                <a:latin typeface="Calibri" panose="020F0502020204030204" pitchFamily="34" charset="0"/>
                <a:cs typeface="Calibri" panose="020F0502020204030204" pitchFamily="34" charset="0"/>
              </a:rPr>
              <a:t>Rich on-board sensors</a:t>
            </a:r>
          </a:p>
          <a:p>
            <a:pPr marL="342900" indent="-342900">
              <a:buFont typeface="Wingdings" panose="05000000000000000000" pitchFamily="2" charset="2"/>
              <a:buChar char="l"/>
            </a:pPr>
            <a:r>
              <a:rPr lang="en-US" altLang="zh-CN" sz="2400" b="1" dirty="0" smtClean="0">
                <a:solidFill>
                  <a:srgbClr val="FF0000"/>
                </a:solidFill>
                <a:latin typeface="Calibri" panose="020F0502020204030204" pitchFamily="34" charset="0"/>
                <a:cs typeface="Calibri" panose="020F0502020204030204" pitchFamily="34" charset="0"/>
              </a:rPr>
              <a:t>Inconspicuous attack</a:t>
            </a:r>
          </a:p>
          <a:p>
            <a:pPr marL="342900" indent="-342900">
              <a:buFont typeface="Wingdings" panose="05000000000000000000" pitchFamily="2" charset="2"/>
              <a:buChar char="l"/>
            </a:pPr>
            <a:r>
              <a:rPr lang="en-US" altLang="zh-CN" sz="2400" b="1" dirty="0" smtClean="0">
                <a:solidFill>
                  <a:srgbClr val="FF0000"/>
                </a:solidFill>
                <a:latin typeface="Calibri" panose="020F0502020204030204" pitchFamily="34" charset="0"/>
                <a:cs typeface="Calibri" panose="020F0502020204030204" pitchFamily="34" charset="0"/>
              </a:rPr>
              <a:t>Zero launching barrier</a:t>
            </a:r>
            <a:endParaRPr lang="zh-CN" altLang="en-US" sz="2400" b="1" dirty="0">
              <a:solidFill>
                <a:srgbClr val="FF0000"/>
              </a:solidFill>
              <a:latin typeface="Calibri" panose="020F0502020204030204" pitchFamily="34" charset="0"/>
              <a:cs typeface="Calibri" panose="020F0502020204030204" pitchFamily="34" charset="0"/>
            </a:endParaRPr>
          </a:p>
        </p:txBody>
      </p:sp>
      <p:sp>
        <p:nvSpPr>
          <p:cNvPr id="5" name="矩形 4"/>
          <p:cNvSpPr/>
          <p:nvPr/>
        </p:nvSpPr>
        <p:spPr>
          <a:xfrm>
            <a:off x="1478123" y="2359230"/>
            <a:ext cx="2132315" cy="369332"/>
          </a:xfrm>
          <a:prstGeom prst="rect">
            <a:avLst/>
          </a:prstGeom>
        </p:spPr>
        <p:txBody>
          <a:bodyPr wrap="none">
            <a:spAutoFit/>
          </a:bodyPr>
          <a:lstStyle/>
          <a:p>
            <a:r>
              <a:rPr kumimoji="0" lang="en-US" altLang="zh-CN" b="1" dirty="0" smtClean="0">
                <a:latin typeface="Calibri" panose="020F0502020204030204" pitchFamily="34" charset="0"/>
                <a:cs typeface="Calibri" panose="020F0502020204030204" pitchFamily="34" charset="0"/>
              </a:rPr>
              <a:t>Professional Devices</a:t>
            </a:r>
            <a:endParaRPr lang="zh-CN" altLang="en-US" dirty="0"/>
          </a:p>
        </p:txBody>
      </p:sp>
      <p:pic>
        <p:nvPicPr>
          <p:cNvPr id="6" name="图片 5"/>
          <p:cNvPicPr>
            <a:picLocks noChangeAspect="1"/>
          </p:cNvPicPr>
          <p:nvPr/>
        </p:nvPicPr>
        <p:blipFill>
          <a:blip r:embed="rId8"/>
          <a:stretch>
            <a:fillRect/>
          </a:stretch>
        </p:blipFill>
        <p:spPr>
          <a:xfrm>
            <a:off x="968870" y="2772512"/>
            <a:ext cx="3336785" cy="2984906"/>
          </a:xfrm>
          <a:prstGeom prst="rect">
            <a:avLst/>
          </a:prstGeom>
        </p:spPr>
      </p:pic>
    </p:spTree>
    <p:extLst>
      <p:ext uri="{BB962C8B-B14F-4D97-AF65-F5344CB8AC3E}">
        <p14:creationId xmlns:p14="http://schemas.microsoft.com/office/powerpoint/2010/main" val="2253312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0-#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0-#ppt_w/2"/>
                                          </p:val>
                                        </p:tav>
                                        <p:tav tm="100000">
                                          <p:val>
                                            <p:strVal val="#ppt_x"/>
                                          </p:val>
                                        </p:tav>
                                      </p:tavLst>
                                    </p:anim>
                                    <p:anim calcmode="lin" valueType="num">
                                      <p:cBhvr additive="base">
                                        <p:cTn id="35" dur="500" fill="hold"/>
                                        <p:tgtEl>
                                          <p:spTgt spid="28"/>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0-#ppt_w/2"/>
                                          </p:val>
                                        </p:tav>
                                        <p:tav tm="100000">
                                          <p:val>
                                            <p:strVal val="#ppt_x"/>
                                          </p:val>
                                        </p:tav>
                                      </p:tavLst>
                                    </p:anim>
                                    <p:anim calcmode="lin" valueType="num">
                                      <p:cBhvr additive="base">
                                        <p:cTn id="3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arn(inVertical)">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6" grpId="0"/>
      <p:bldP spid="27" grpId="0"/>
      <p:bldP spid="22" grpId="0"/>
      <p:bldP spid="2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95400" y="1905000"/>
            <a:ext cx="6829425" cy="4495800"/>
          </a:xfrm>
          <a:prstGeom prst="rect">
            <a:avLst/>
          </a:prstGeom>
        </p:spPr>
      </p:pic>
      <p:sp>
        <p:nvSpPr>
          <p:cNvPr id="19" name="椭圆 18"/>
          <p:cNvSpPr/>
          <p:nvPr/>
        </p:nvSpPr>
        <p:spPr>
          <a:xfrm>
            <a:off x="1219200" y="125391"/>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912" y="352459"/>
            <a:ext cx="805570" cy="467234"/>
          </a:xfrm>
          <a:prstGeom prst="rect">
            <a:avLst/>
          </a:prstGeom>
        </p:spPr>
      </p:pic>
      <p:grpSp>
        <p:nvGrpSpPr>
          <p:cNvPr id="26" name="组合 25"/>
          <p:cNvGrpSpPr/>
          <p:nvPr/>
        </p:nvGrpSpPr>
        <p:grpSpPr>
          <a:xfrm>
            <a:off x="4114800" y="128019"/>
            <a:ext cx="861852" cy="880988"/>
            <a:chOff x="3699641" y="1679028"/>
            <a:chExt cx="1706617" cy="1676400"/>
          </a:xfrm>
        </p:grpSpPr>
        <p:sp>
          <p:nvSpPr>
            <p:cNvPr id="27" name="椭圆 26"/>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grpSp>
        <p:nvGrpSpPr>
          <p:cNvPr id="30" name="组合 29"/>
          <p:cNvGrpSpPr/>
          <p:nvPr/>
        </p:nvGrpSpPr>
        <p:grpSpPr>
          <a:xfrm>
            <a:off x="7113531" y="125391"/>
            <a:ext cx="861852" cy="880988"/>
            <a:chOff x="6732531" y="1676400"/>
            <a:chExt cx="1706617" cy="1676400"/>
          </a:xfrm>
        </p:grpSpPr>
        <p:sp>
          <p:nvSpPr>
            <p:cNvPr id="36" name="椭圆 35"/>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40" name="直接连接符 39"/>
          <p:cNvCxnSpPr>
            <a:stCxn id="19" idx="6"/>
            <a:endCxn id="27"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7" idx="6"/>
            <a:endCxn id="36"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48199" y="1249981"/>
            <a:ext cx="26038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ea typeface="新細明體" charset="-120"/>
                <a:cs typeface="Calibri" panose="020F0502020204030204" pitchFamily="34" charset="0"/>
              </a:rPr>
              <a:t>Side Channel Detection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43" name="直接箭头连接符 42"/>
          <p:cNvCxnSpPr>
            <a:stCxn id="19" idx="4"/>
            <a:endCxn id="42" idx="0"/>
          </p:cNvCxnSpPr>
          <p:nvPr/>
        </p:nvCxnSpPr>
        <p:spPr>
          <a:xfrm>
            <a:off x="1650126" y="1006379"/>
            <a:ext cx="0" cy="24360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1828800" y="3810000"/>
            <a:ext cx="2286000" cy="943540"/>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065482" y="2590800"/>
            <a:ext cx="1032444" cy="9906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右箭头 19"/>
          <p:cNvSpPr/>
          <p:nvPr/>
        </p:nvSpPr>
        <p:spPr>
          <a:xfrm>
            <a:off x="1700797" y="3132090"/>
            <a:ext cx="1052231" cy="228600"/>
          </a:xfrm>
          <a:prstGeom prst="lef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0"/>
          <p:cNvSpPr/>
          <p:nvPr/>
        </p:nvSpPr>
        <p:spPr>
          <a:xfrm rot="18359994">
            <a:off x="1389522" y="2584135"/>
            <a:ext cx="1052231" cy="228600"/>
          </a:xfrm>
          <a:prstGeom prst="lef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3810000" y="4495800"/>
            <a:ext cx="304800" cy="990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6231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20" grpId="0" animBg="1"/>
      <p:bldP spid="21"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84985" y="2518077"/>
            <a:ext cx="3849415" cy="3882723"/>
          </a:xfrm>
          <a:prstGeom prst="rect">
            <a:avLst/>
          </a:prstGeom>
        </p:spPr>
      </p:pic>
      <p:sp>
        <p:nvSpPr>
          <p:cNvPr id="34" name="矩形 33"/>
          <p:cNvSpPr/>
          <p:nvPr/>
        </p:nvSpPr>
        <p:spPr>
          <a:xfrm>
            <a:off x="381000" y="3678093"/>
            <a:ext cx="1143002" cy="622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Primitive Operation</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1524002" y="3161417"/>
            <a:ext cx="299847" cy="1733303"/>
          </a:xfrm>
          <a:prstGeom prst="rect">
            <a:avLst/>
          </a:prstGeom>
        </p:spPr>
      </p:pic>
      <p:sp>
        <p:nvSpPr>
          <p:cNvPr id="4" name="矩形 3"/>
          <p:cNvSpPr/>
          <p:nvPr/>
        </p:nvSpPr>
        <p:spPr>
          <a:xfrm>
            <a:off x="1661557" y="3191675"/>
            <a:ext cx="1800045"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Layer Movement</a:t>
            </a:r>
            <a:endParaRPr kumimoji="0" lang="zh-CN" altLang="en-US" b="1" dirty="0">
              <a:latin typeface="Calibri" panose="020F0502020204030204" pitchFamily="34" charset="0"/>
              <a:cs typeface="Calibri" panose="020F0502020204030204" pitchFamily="34" charset="0"/>
            </a:endParaRPr>
          </a:p>
        </p:txBody>
      </p:sp>
      <p:sp>
        <p:nvSpPr>
          <p:cNvPr id="35" name="矩形 34"/>
          <p:cNvSpPr/>
          <p:nvPr/>
        </p:nvSpPr>
        <p:spPr>
          <a:xfrm>
            <a:off x="1662552" y="3637207"/>
            <a:ext cx="198471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Header Movement</a:t>
            </a:r>
            <a:endParaRPr kumimoji="0" lang="zh-CN" altLang="en-US" b="1" dirty="0">
              <a:latin typeface="Calibri" panose="020F0502020204030204" pitchFamily="34" charset="0"/>
              <a:cs typeface="Calibri" panose="020F0502020204030204" pitchFamily="34" charset="0"/>
            </a:endParaRPr>
          </a:p>
        </p:txBody>
      </p:sp>
      <p:sp>
        <p:nvSpPr>
          <p:cNvPr id="36" name="矩形 35"/>
          <p:cNvSpPr/>
          <p:nvPr/>
        </p:nvSpPr>
        <p:spPr>
          <a:xfrm>
            <a:off x="1684242" y="4054782"/>
            <a:ext cx="176029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Axial Movement</a:t>
            </a:r>
            <a:endParaRPr kumimoji="0" lang="zh-CN" altLang="en-US" b="1" dirty="0">
              <a:latin typeface="Calibri" panose="020F0502020204030204" pitchFamily="34" charset="0"/>
              <a:cs typeface="Calibri" panose="020F0502020204030204" pitchFamily="34" charset="0"/>
            </a:endParaRPr>
          </a:p>
        </p:txBody>
      </p:sp>
      <p:sp>
        <p:nvSpPr>
          <p:cNvPr id="37" name="矩形 36"/>
          <p:cNvSpPr/>
          <p:nvPr/>
        </p:nvSpPr>
        <p:spPr>
          <a:xfrm>
            <a:off x="1655114" y="4503054"/>
            <a:ext cx="2334806"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Directional Movement</a:t>
            </a:r>
            <a:endParaRPr kumimoji="0" lang="zh-CN" altLang="en-US" b="1" dirty="0">
              <a:latin typeface="Calibri" panose="020F0502020204030204" pitchFamily="34" charset="0"/>
              <a:cs typeface="Calibri" panose="020F0502020204030204" pitchFamily="34" charset="0"/>
            </a:endParaRPr>
          </a:p>
        </p:txBody>
      </p:sp>
      <p:sp>
        <p:nvSpPr>
          <p:cNvPr id="6" name="矩形 5"/>
          <p:cNvSpPr/>
          <p:nvPr/>
        </p:nvSpPr>
        <p:spPr>
          <a:xfrm>
            <a:off x="1143000" y="2006025"/>
            <a:ext cx="169809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Category</a:t>
            </a:r>
            <a:endParaRPr kumimoji="0" lang="zh-CN" altLang="en-US" sz="3200" b="1" dirty="0">
              <a:latin typeface="Calibri" panose="020F0502020204030204" pitchFamily="34" charset="0"/>
              <a:cs typeface="Calibri" panose="020F0502020204030204" pitchFamily="34" charset="0"/>
            </a:endParaRPr>
          </a:p>
        </p:txBody>
      </p:sp>
      <p:sp>
        <p:nvSpPr>
          <p:cNvPr id="47" name="矩形 46"/>
          <p:cNvSpPr/>
          <p:nvPr/>
        </p:nvSpPr>
        <p:spPr>
          <a:xfrm>
            <a:off x="5410200" y="2000770"/>
            <a:ext cx="230364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Relationship</a:t>
            </a:r>
            <a:endParaRPr kumimoji="0" lang="zh-CN" altLang="en-US" b="1" dirty="0">
              <a:latin typeface="Calibri" panose="020F0502020204030204" pitchFamily="34" charset="0"/>
              <a:cs typeface="Calibri" panose="020F0502020204030204" pitchFamily="34" charset="0"/>
            </a:endParaRPr>
          </a:p>
        </p:txBody>
      </p:sp>
      <p:sp>
        <p:nvSpPr>
          <p:cNvPr id="48" name="圆角矩形 47"/>
          <p:cNvSpPr/>
          <p:nvPr/>
        </p:nvSpPr>
        <p:spPr>
          <a:xfrm>
            <a:off x="4800600" y="5275720"/>
            <a:ext cx="3962400" cy="1201280"/>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15249" y="1242431"/>
            <a:ext cx="22609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334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04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5216058" y="5899742"/>
            <a:ext cx="2743200" cy="549377"/>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圆角矩形 33"/>
          <p:cNvSpPr/>
          <p:nvPr/>
        </p:nvSpPr>
        <p:spPr>
          <a:xfrm>
            <a:off x="1768082" y="5899742"/>
            <a:ext cx="2417385" cy="549377"/>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304800" y="3200400"/>
            <a:ext cx="2362202" cy="2409992"/>
          </a:xfrm>
          <a:prstGeom prst="rect">
            <a:avLst/>
          </a:prstGeom>
        </p:spPr>
      </p:pic>
      <p:sp>
        <p:nvSpPr>
          <p:cNvPr id="23" name="矩形 22"/>
          <p:cNvSpPr/>
          <p:nvPr/>
        </p:nvSpPr>
        <p:spPr>
          <a:xfrm>
            <a:off x="533113" y="2514600"/>
            <a:ext cx="1753173"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Stepper Motor</a:t>
            </a:r>
            <a:endParaRPr kumimoji="0" lang="zh-CN" altLang="en-US" sz="2000" b="1" dirty="0">
              <a:latin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180855"/>
            <a:ext cx="2286000" cy="2445303"/>
          </a:xfrm>
          <a:prstGeom prst="rect">
            <a:avLst/>
          </a:prstGeom>
        </p:spPr>
      </p:pic>
      <p:sp>
        <p:nvSpPr>
          <p:cNvPr id="25" name="矩形 24"/>
          <p:cNvSpPr/>
          <p:nvPr/>
        </p:nvSpPr>
        <p:spPr>
          <a:xfrm>
            <a:off x="3515091" y="2514600"/>
            <a:ext cx="2067810"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Working Principle</a:t>
            </a:r>
            <a:endParaRPr kumimoji="0" lang="zh-CN" altLang="en-US" sz="2000" b="1" dirty="0">
              <a:latin typeface="Calibri" panose="020F0502020204030204" pitchFamily="34" charset="0"/>
              <a:cs typeface="Calibri" panose="020F0502020204030204" pitchFamily="34" charset="0"/>
            </a:endParaRPr>
          </a:p>
        </p:txBody>
      </p:sp>
      <p:sp>
        <p:nvSpPr>
          <p:cNvPr id="27" name="矩形 26"/>
          <p:cNvSpPr/>
          <p:nvPr/>
        </p:nvSpPr>
        <p:spPr>
          <a:xfrm>
            <a:off x="6263115" y="2514600"/>
            <a:ext cx="2617896"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Magnetic Side Channel</a:t>
            </a:r>
            <a:endParaRPr kumimoji="0" lang="zh-CN" altLang="en-US" sz="2000" b="1" dirty="0">
              <a:latin typeface="Calibri" panose="020F0502020204030204" pitchFamily="34" charset="0"/>
              <a:cs typeface="Calibri" panose="020F0502020204030204" pitchFamily="34" charset="0"/>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3505200"/>
            <a:ext cx="3053670" cy="2290253"/>
          </a:xfrm>
          <a:prstGeom prst="rect">
            <a:avLst/>
          </a:prstGeom>
        </p:spPr>
      </p:pic>
      <p:grpSp>
        <p:nvGrpSpPr>
          <p:cNvPr id="59" name="组合 58"/>
          <p:cNvGrpSpPr/>
          <p:nvPr/>
        </p:nvGrpSpPr>
        <p:grpSpPr>
          <a:xfrm>
            <a:off x="1219200" y="125391"/>
            <a:ext cx="861852" cy="880988"/>
            <a:chOff x="914400" y="1914420"/>
            <a:chExt cx="1488650" cy="1438380"/>
          </a:xfrm>
        </p:grpSpPr>
        <p:sp>
          <p:nvSpPr>
            <p:cNvPr id="60" name="椭圆 59"/>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62" name="组合 61"/>
          <p:cNvGrpSpPr/>
          <p:nvPr/>
        </p:nvGrpSpPr>
        <p:grpSpPr>
          <a:xfrm>
            <a:off x="4114800" y="128019"/>
            <a:ext cx="861852" cy="880988"/>
            <a:chOff x="3699641" y="1679028"/>
            <a:chExt cx="1706617" cy="1676400"/>
          </a:xfrm>
          <a:solidFill>
            <a:schemeClr val="accent5">
              <a:lumMod val="20000"/>
              <a:lumOff val="80000"/>
            </a:schemeClr>
          </a:solidFill>
        </p:grpSpPr>
        <p:sp>
          <p:nvSpPr>
            <p:cNvPr id="63" name="椭圆 62"/>
            <p:cNvSpPr/>
            <p:nvPr/>
          </p:nvSpPr>
          <p:spPr>
            <a:xfrm>
              <a:off x="3699641" y="1679028"/>
              <a:ext cx="1706617" cy="1676400"/>
            </a:xfrm>
            <a:prstGeom prst="ellipse">
              <a:avLst/>
            </a:prstGeom>
            <a:grp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a:grpFill/>
          </p:spPr>
        </p:pic>
      </p:grpSp>
      <p:grpSp>
        <p:nvGrpSpPr>
          <p:cNvPr id="65" name="组合 64"/>
          <p:cNvGrpSpPr/>
          <p:nvPr/>
        </p:nvGrpSpPr>
        <p:grpSpPr>
          <a:xfrm>
            <a:off x="7113531" y="125391"/>
            <a:ext cx="861852" cy="880988"/>
            <a:chOff x="6732531" y="1676400"/>
            <a:chExt cx="1706617" cy="1676400"/>
          </a:xfrm>
        </p:grpSpPr>
        <p:sp>
          <p:nvSpPr>
            <p:cNvPr id="66" name="椭圆 65"/>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8" name="直接连接符 67"/>
          <p:cNvCxnSpPr>
            <a:stCxn id="60" idx="6"/>
            <a:endCxn id="63"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3" idx="6"/>
            <a:endCxn id="66"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3415248" y="1224141"/>
            <a:ext cx="2260953" cy="319438"/>
          </a:xfrm>
          <a:prstGeom prst="rect">
            <a:avLst/>
          </a:prstGeom>
          <a:solidFill>
            <a:schemeClr val="accent5">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71" name="直接箭头连接符 70"/>
          <p:cNvCxnSpPr>
            <a:stCxn id="63" idx="4"/>
            <a:endCxn id="70" idx="0"/>
          </p:cNvCxnSpPr>
          <p:nvPr/>
        </p:nvCxnSpPr>
        <p:spPr>
          <a:xfrm flipH="1">
            <a:off x="4545725" y="1009007"/>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716408" y="1758713"/>
            <a:ext cx="3658632"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cs typeface="Calibri" panose="020F0502020204030204" pitchFamily="34" charset="0"/>
              </a:rPr>
              <a:t>Directional Movement Prediction</a:t>
            </a:r>
            <a:endParaRPr kumimoji="0" lang="zh-CN" altLang="en-US" sz="2000" dirty="0">
              <a:solidFill>
                <a:srgbClr val="7030A0"/>
              </a:solidFill>
              <a:latin typeface="Calibri" panose="020F0502020204030204" pitchFamily="34" charset="0"/>
              <a:cs typeface="Calibri" panose="020F0502020204030204" pitchFamily="34" charset="0"/>
            </a:endParaRPr>
          </a:p>
        </p:txBody>
      </p:sp>
      <p:cxnSp>
        <p:nvCxnSpPr>
          <p:cNvPr id="73" name="直接箭头连接符 72"/>
          <p:cNvCxnSpPr>
            <a:stCxn id="70" idx="2"/>
            <a:endCxn id="72" idx="0"/>
          </p:cNvCxnSpPr>
          <p:nvPr/>
        </p:nvCxnSpPr>
        <p:spPr>
          <a:xfrm flipH="1">
            <a:off x="4545724" y="1543579"/>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28800" y="5943600"/>
            <a:ext cx="2295950" cy="461665"/>
          </a:xfrm>
          <a:prstGeom prst="rect">
            <a:avLst/>
          </a:prstGeom>
        </p:spPr>
        <p:txBody>
          <a:bodyPr wrap="none">
            <a:spAutoFit/>
          </a:bodyPr>
          <a:lstStyle/>
          <a:p>
            <a:r>
              <a:rPr kumimoji="0" lang="en-US" altLang="zh-CN" sz="2400" b="1" dirty="0" smtClean="0">
                <a:solidFill>
                  <a:schemeClr val="bg1"/>
                </a:solidFill>
                <a:latin typeface="Calibri" panose="020F0502020204030204" pitchFamily="34" charset="0"/>
                <a:cs typeface="Calibri" panose="020F0502020204030204" pitchFamily="34" charset="0"/>
              </a:rPr>
              <a:t>Reverse rotation</a:t>
            </a:r>
            <a:endParaRPr lang="zh-CN" altLang="en-US" sz="2400" dirty="0">
              <a:solidFill>
                <a:schemeClr val="bg1"/>
              </a:solidFill>
            </a:endParaRPr>
          </a:p>
        </p:txBody>
      </p:sp>
      <p:sp>
        <p:nvSpPr>
          <p:cNvPr id="32" name="矩形 31"/>
          <p:cNvSpPr/>
          <p:nvPr/>
        </p:nvSpPr>
        <p:spPr>
          <a:xfrm>
            <a:off x="5181600" y="5943600"/>
            <a:ext cx="2853858" cy="461665"/>
          </a:xfrm>
          <a:prstGeom prst="rect">
            <a:avLst/>
          </a:prstGeom>
        </p:spPr>
        <p:txBody>
          <a:bodyPr wrap="none">
            <a:spAutoFit/>
          </a:bodyPr>
          <a:lstStyle/>
          <a:p>
            <a:r>
              <a:rPr kumimoji="0" lang="en-US" altLang="zh-CN" sz="2400" b="1" dirty="0" smtClean="0">
                <a:solidFill>
                  <a:schemeClr val="bg1"/>
                </a:solidFill>
                <a:latin typeface="Calibri" panose="020F0502020204030204" pitchFamily="34" charset="0"/>
                <a:cs typeface="Calibri" panose="020F0502020204030204" pitchFamily="34" charset="0"/>
              </a:rPr>
              <a:t>Reverse side channel</a:t>
            </a:r>
            <a:endParaRPr lang="zh-CN" altLang="en-US" sz="2400" dirty="0">
              <a:solidFill>
                <a:schemeClr val="bg1"/>
              </a:solidFill>
            </a:endParaRPr>
          </a:p>
        </p:txBody>
      </p:sp>
      <p:sp>
        <p:nvSpPr>
          <p:cNvPr id="14" name="右箭头 13"/>
          <p:cNvSpPr/>
          <p:nvPr/>
        </p:nvSpPr>
        <p:spPr>
          <a:xfrm>
            <a:off x="4449298" y="6019799"/>
            <a:ext cx="560153" cy="309265"/>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1128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3" grpId="0"/>
      <p:bldP spid="32"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572000" y="2927386"/>
            <a:ext cx="3886200" cy="3670847"/>
          </a:xfrm>
          <a:prstGeom prst="rect">
            <a:avLst/>
          </a:prstGeom>
        </p:spPr>
      </p:pic>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7" name="Content Placeholder 2"/>
          <p:cNvSpPr txBox="1">
            <a:spLocks/>
          </p:cNvSpPr>
          <p:nvPr/>
        </p:nvSpPr>
        <p:spPr bwMode="auto">
          <a:xfrm>
            <a:off x="503497" y="859221"/>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kumimoji="0" lang="en-US" dirty="0" smtClean="0"/>
          </a:p>
          <a:p>
            <a:endParaRPr kumimoji="0" lang="en-US" dirty="0" smtClean="0"/>
          </a:p>
        </p:txBody>
      </p:sp>
      <p:pic>
        <p:nvPicPr>
          <p:cNvPr id="5" name="图片 4"/>
          <p:cNvPicPr>
            <a:picLocks noChangeAspect="1"/>
          </p:cNvPicPr>
          <p:nvPr/>
        </p:nvPicPr>
        <p:blipFill>
          <a:blip r:embed="rId3"/>
          <a:stretch>
            <a:fillRect/>
          </a:stretch>
        </p:blipFill>
        <p:spPr>
          <a:xfrm>
            <a:off x="603345" y="2914097"/>
            <a:ext cx="3663855" cy="3638028"/>
          </a:xfrm>
          <a:prstGeom prst="rect">
            <a:avLst/>
          </a:prstGeom>
        </p:spPr>
      </p:pic>
      <p:sp>
        <p:nvSpPr>
          <p:cNvPr id="30" name="矩形 29"/>
          <p:cNvSpPr/>
          <p:nvPr/>
        </p:nvSpPr>
        <p:spPr>
          <a:xfrm>
            <a:off x="1490066" y="2438400"/>
            <a:ext cx="6408870"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Detected magnetic side channel in two opposite directions</a:t>
            </a:r>
            <a:endParaRPr kumimoji="0" lang="zh-CN" altLang="en-US" sz="2000" b="1" dirty="0">
              <a:latin typeface="Calibri" panose="020F0502020204030204" pitchFamily="34" charset="0"/>
              <a:cs typeface="Calibri" panose="020F0502020204030204" pitchFamily="34" charset="0"/>
            </a:endParaRPr>
          </a:p>
        </p:txBody>
      </p:sp>
      <p:grpSp>
        <p:nvGrpSpPr>
          <p:cNvPr id="24" name="组合 23"/>
          <p:cNvGrpSpPr/>
          <p:nvPr/>
        </p:nvGrpSpPr>
        <p:grpSpPr>
          <a:xfrm>
            <a:off x="1219200" y="125391"/>
            <a:ext cx="861852" cy="880988"/>
            <a:chOff x="914400" y="1914420"/>
            <a:chExt cx="1488650" cy="1438380"/>
          </a:xfrm>
        </p:grpSpPr>
        <p:sp>
          <p:nvSpPr>
            <p:cNvPr id="25" name="椭圆 24"/>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27" name="组合 26"/>
          <p:cNvGrpSpPr/>
          <p:nvPr/>
        </p:nvGrpSpPr>
        <p:grpSpPr>
          <a:xfrm>
            <a:off x="4114800" y="128019"/>
            <a:ext cx="861852" cy="880988"/>
            <a:chOff x="3699641" y="1679028"/>
            <a:chExt cx="1706617" cy="1676400"/>
          </a:xfrm>
          <a:solidFill>
            <a:schemeClr val="accent5">
              <a:lumMod val="20000"/>
              <a:lumOff val="80000"/>
            </a:schemeClr>
          </a:solidFill>
        </p:grpSpPr>
        <p:sp>
          <p:nvSpPr>
            <p:cNvPr id="28" name="椭圆 27"/>
            <p:cNvSpPr/>
            <p:nvPr/>
          </p:nvSpPr>
          <p:spPr>
            <a:xfrm>
              <a:off x="3699641" y="1679028"/>
              <a:ext cx="1706617" cy="1676400"/>
            </a:xfrm>
            <a:prstGeom prst="ellipse">
              <a:avLst/>
            </a:prstGeom>
            <a:grp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a:grpFill/>
          </p:spPr>
        </p:pic>
      </p:grpSp>
      <p:grpSp>
        <p:nvGrpSpPr>
          <p:cNvPr id="46" name="组合 45"/>
          <p:cNvGrpSpPr/>
          <p:nvPr/>
        </p:nvGrpSpPr>
        <p:grpSpPr>
          <a:xfrm>
            <a:off x="7113531" y="125391"/>
            <a:ext cx="861852" cy="880988"/>
            <a:chOff x="6732531" y="1676400"/>
            <a:chExt cx="1706617" cy="1676400"/>
          </a:xfrm>
        </p:grpSpPr>
        <p:sp>
          <p:nvSpPr>
            <p:cNvPr id="47" name="椭圆 46"/>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49" name="直接连接符 48"/>
          <p:cNvCxnSpPr>
            <a:stCxn id="25" idx="6"/>
            <a:endCxn id="28"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8" idx="6"/>
            <a:endCxn id="47"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415248" y="1224141"/>
            <a:ext cx="2260953" cy="319438"/>
          </a:xfrm>
          <a:prstGeom prst="rect">
            <a:avLst/>
          </a:prstGeom>
          <a:solidFill>
            <a:schemeClr val="accent5">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52" name="直接箭头连接符 51"/>
          <p:cNvCxnSpPr>
            <a:stCxn id="28" idx="4"/>
            <a:endCxn id="51" idx="0"/>
          </p:cNvCxnSpPr>
          <p:nvPr/>
        </p:nvCxnSpPr>
        <p:spPr>
          <a:xfrm flipH="1">
            <a:off x="4545725" y="1009007"/>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716408" y="1758713"/>
            <a:ext cx="3658632"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cs typeface="Calibri" panose="020F0502020204030204" pitchFamily="34" charset="0"/>
              </a:rPr>
              <a:t>Directional Movement Prediction</a:t>
            </a:r>
            <a:endParaRPr kumimoji="0" lang="zh-CN" altLang="en-US" sz="2000" dirty="0">
              <a:solidFill>
                <a:srgbClr val="7030A0"/>
              </a:solidFill>
              <a:latin typeface="Calibri" panose="020F0502020204030204" pitchFamily="34" charset="0"/>
              <a:cs typeface="Calibri" panose="020F0502020204030204" pitchFamily="34" charset="0"/>
            </a:endParaRPr>
          </a:p>
        </p:txBody>
      </p:sp>
      <p:cxnSp>
        <p:nvCxnSpPr>
          <p:cNvPr id="54" name="直接箭头连接符 53"/>
          <p:cNvCxnSpPr>
            <a:stCxn id="51" idx="2"/>
            <a:endCxn id="53" idx="0"/>
          </p:cNvCxnSpPr>
          <p:nvPr/>
        </p:nvCxnSpPr>
        <p:spPr>
          <a:xfrm flipH="1">
            <a:off x="4545724" y="1543579"/>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681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84985" y="2518077"/>
            <a:ext cx="3849415" cy="3882723"/>
          </a:xfrm>
          <a:prstGeom prst="rect">
            <a:avLst/>
          </a:prstGeom>
        </p:spPr>
      </p:pic>
      <p:sp>
        <p:nvSpPr>
          <p:cNvPr id="34" name="矩形 33"/>
          <p:cNvSpPr/>
          <p:nvPr/>
        </p:nvSpPr>
        <p:spPr>
          <a:xfrm>
            <a:off x="381000" y="3678093"/>
            <a:ext cx="1143002" cy="622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Primitive Operation</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1524002" y="3161417"/>
            <a:ext cx="299847" cy="1733303"/>
          </a:xfrm>
          <a:prstGeom prst="rect">
            <a:avLst/>
          </a:prstGeom>
        </p:spPr>
      </p:pic>
      <p:sp>
        <p:nvSpPr>
          <p:cNvPr id="4" name="矩形 3"/>
          <p:cNvSpPr/>
          <p:nvPr/>
        </p:nvSpPr>
        <p:spPr>
          <a:xfrm>
            <a:off x="1661557" y="3191675"/>
            <a:ext cx="1800045"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Layer Movement</a:t>
            </a:r>
            <a:endParaRPr kumimoji="0" lang="zh-CN" altLang="en-US" b="1" dirty="0">
              <a:latin typeface="Calibri" panose="020F0502020204030204" pitchFamily="34" charset="0"/>
              <a:cs typeface="Calibri" panose="020F0502020204030204" pitchFamily="34" charset="0"/>
            </a:endParaRPr>
          </a:p>
        </p:txBody>
      </p:sp>
      <p:sp>
        <p:nvSpPr>
          <p:cNvPr id="35" name="矩形 34"/>
          <p:cNvSpPr/>
          <p:nvPr/>
        </p:nvSpPr>
        <p:spPr>
          <a:xfrm>
            <a:off x="1662552" y="3637207"/>
            <a:ext cx="198471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Header Movement</a:t>
            </a:r>
            <a:endParaRPr kumimoji="0" lang="zh-CN" altLang="en-US" b="1" dirty="0">
              <a:latin typeface="Calibri" panose="020F0502020204030204" pitchFamily="34" charset="0"/>
              <a:cs typeface="Calibri" panose="020F0502020204030204" pitchFamily="34" charset="0"/>
            </a:endParaRPr>
          </a:p>
        </p:txBody>
      </p:sp>
      <p:sp>
        <p:nvSpPr>
          <p:cNvPr id="36" name="矩形 35"/>
          <p:cNvSpPr/>
          <p:nvPr/>
        </p:nvSpPr>
        <p:spPr>
          <a:xfrm>
            <a:off x="1684242" y="4054782"/>
            <a:ext cx="176029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Axial Movement</a:t>
            </a:r>
            <a:endParaRPr kumimoji="0" lang="zh-CN" altLang="en-US" b="1" dirty="0">
              <a:latin typeface="Calibri" panose="020F0502020204030204" pitchFamily="34" charset="0"/>
              <a:cs typeface="Calibri" panose="020F0502020204030204" pitchFamily="34" charset="0"/>
            </a:endParaRPr>
          </a:p>
        </p:txBody>
      </p:sp>
      <p:sp>
        <p:nvSpPr>
          <p:cNvPr id="37" name="矩形 36"/>
          <p:cNvSpPr/>
          <p:nvPr/>
        </p:nvSpPr>
        <p:spPr>
          <a:xfrm>
            <a:off x="1655114" y="4503054"/>
            <a:ext cx="2334806"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Directional Movement</a:t>
            </a:r>
            <a:endParaRPr kumimoji="0" lang="zh-CN" altLang="en-US" b="1" dirty="0">
              <a:latin typeface="Calibri" panose="020F0502020204030204" pitchFamily="34" charset="0"/>
              <a:cs typeface="Calibri" panose="020F0502020204030204" pitchFamily="34" charset="0"/>
            </a:endParaRPr>
          </a:p>
        </p:txBody>
      </p:sp>
      <p:sp>
        <p:nvSpPr>
          <p:cNvPr id="6" name="矩形 5"/>
          <p:cNvSpPr/>
          <p:nvPr/>
        </p:nvSpPr>
        <p:spPr>
          <a:xfrm>
            <a:off x="1143000" y="2006025"/>
            <a:ext cx="169809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Category</a:t>
            </a:r>
            <a:endParaRPr kumimoji="0" lang="zh-CN" altLang="en-US" sz="3200" b="1" dirty="0">
              <a:latin typeface="Calibri" panose="020F0502020204030204" pitchFamily="34" charset="0"/>
              <a:cs typeface="Calibri" panose="020F0502020204030204" pitchFamily="34" charset="0"/>
            </a:endParaRPr>
          </a:p>
        </p:txBody>
      </p:sp>
      <p:sp>
        <p:nvSpPr>
          <p:cNvPr id="47" name="矩形 46"/>
          <p:cNvSpPr/>
          <p:nvPr/>
        </p:nvSpPr>
        <p:spPr>
          <a:xfrm>
            <a:off x="5410200" y="2000770"/>
            <a:ext cx="230364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Relationship</a:t>
            </a:r>
            <a:endParaRPr kumimoji="0" lang="zh-CN" altLang="en-US" b="1" dirty="0">
              <a:latin typeface="Calibri" panose="020F0502020204030204" pitchFamily="34" charset="0"/>
              <a:cs typeface="Calibri" panose="020F0502020204030204" pitchFamily="34" charset="0"/>
            </a:endParaRPr>
          </a:p>
        </p:txBody>
      </p:sp>
      <p:sp>
        <p:nvSpPr>
          <p:cNvPr id="48" name="圆角矩形 47"/>
          <p:cNvSpPr/>
          <p:nvPr/>
        </p:nvSpPr>
        <p:spPr>
          <a:xfrm>
            <a:off x="5833810" y="4503054"/>
            <a:ext cx="1880033" cy="813026"/>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15249" y="1242431"/>
            <a:ext cx="22609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334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50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4755364" y="2577224"/>
            <a:ext cx="4007636" cy="546976"/>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150823" y="3200400"/>
            <a:ext cx="3652623" cy="2346478"/>
          </a:xfrm>
          <a:prstGeom prst="rect">
            <a:avLst/>
          </a:prstGeom>
        </p:spPr>
      </p:pic>
      <p:sp>
        <p:nvSpPr>
          <p:cNvPr id="25" name="矩形 24"/>
          <p:cNvSpPr/>
          <p:nvPr/>
        </p:nvSpPr>
        <p:spPr>
          <a:xfrm>
            <a:off x="74875" y="2617540"/>
            <a:ext cx="3735125" cy="461665"/>
          </a:xfrm>
          <a:prstGeom prst="rect">
            <a:avLst/>
          </a:prstGeom>
        </p:spPr>
        <p:txBody>
          <a:bodyPr wrap="none">
            <a:spAutoFit/>
          </a:bodyPr>
          <a:lstStyle/>
          <a:p>
            <a:pPr algn="ctr"/>
            <a:r>
              <a:rPr kumimoji="0" lang="en-US" altLang="zh-CN" sz="2400" b="1" i="1" u="sng" dirty="0" smtClean="0">
                <a:latin typeface="Calibri" panose="020F0502020204030204" pitchFamily="34" charset="0"/>
                <a:cs typeface="Calibri" panose="020F0502020204030204" pitchFamily="34" charset="0"/>
              </a:rPr>
              <a:t>Separate</a:t>
            </a:r>
            <a:r>
              <a:rPr kumimoji="0" lang="en-US" altLang="zh-CN" sz="2400" b="1" dirty="0" smtClean="0">
                <a:latin typeface="Calibri" panose="020F0502020204030204" pitchFamily="34" charset="0"/>
                <a:cs typeface="Calibri" panose="020F0502020204030204" pitchFamily="34" charset="0"/>
              </a:rPr>
              <a:t> belt-pulley system</a:t>
            </a:r>
            <a:endParaRPr kumimoji="0" lang="zh-CN" altLang="en-US" sz="2400" b="1" dirty="0">
              <a:latin typeface="Calibri" panose="020F0502020204030204" pitchFamily="34" charset="0"/>
              <a:cs typeface="Calibri" panose="020F0502020204030204" pitchFamily="34" charset="0"/>
            </a:endParaRPr>
          </a:p>
        </p:txBody>
      </p:sp>
      <p:sp>
        <p:nvSpPr>
          <p:cNvPr id="26" name="矩形 25"/>
          <p:cNvSpPr/>
          <p:nvPr/>
        </p:nvSpPr>
        <p:spPr>
          <a:xfrm>
            <a:off x="147955" y="3505200"/>
            <a:ext cx="1680845" cy="369332"/>
          </a:xfrm>
          <a:prstGeom prst="rect">
            <a:avLst/>
          </a:prstGeom>
          <a:solidFill>
            <a:srgbClr val="00FC00"/>
          </a:solidFill>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X Pulley System</a:t>
            </a:r>
            <a:endParaRPr kumimoji="0" lang="zh-CN" altLang="en-US" b="1" dirty="0">
              <a:latin typeface="Calibri" panose="020F0502020204030204" pitchFamily="34" charset="0"/>
              <a:cs typeface="Calibri" panose="020F0502020204030204" pitchFamily="34" charset="0"/>
            </a:endParaRPr>
          </a:p>
        </p:txBody>
      </p:sp>
      <p:sp>
        <p:nvSpPr>
          <p:cNvPr id="28" name="矩形 27"/>
          <p:cNvSpPr/>
          <p:nvPr/>
        </p:nvSpPr>
        <p:spPr>
          <a:xfrm>
            <a:off x="2129155" y="4191000"/>
            <a:ext cx="1680845" cy="369332"/>
          </a:xfrm>
          <a:prstGeom prst="rect">
            <a:avLst/>
          </a:prstGeom>
          <a:solidFill>
            <a:srgbClr val="00FC00"/>
          </a:solidFill>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Y Pulley System</a:t>
            </a:r>
            <a:endParaRPr kumimoji="0" lang="zh-CN" altLang="en-US" b="1" dirty="0">
              <a:latin typeface="Calibri" panose="020F0502020204030204" pitchFamily="34" charset="0"/>
              <a:cs typeface="Calibri" panose="020F0502020204030204" pitchFamily="34"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971800"/>
            <a:ext cx="3999323" cy="983465"/>
          </a:xfrm>
          <a:prstGeom prst="rect">
            <a:avLst/>
          </a:prstGeom>
        </p:spPr>
      </p:pic>
      <p:sp>
        <p:nvSpPr>
          <p:cNvPr id="46" name="矩形 45"/>
          <p:cNvSpPr/>
          <p:nvPr/>
        </p:nvSpPr>
        <p:spPr>
          <a:xfrm>
            <a:off x="4724713" y="2590800"/>
            <a:ext cx="4098045" cy="461665"/>
          </a:xfrm>
          <a:prstGeom prst="rect">
            <a:avLst/>
          </a:prstGeom>
        </p:spPr>
        <p:txBody>
          <a:bodyPr wrap="none">
            <a:spAutoFit/>
          </a:bodyPr>
          <a:lstStyle/>
          <a:p>
            <a:pPr algn="ctr"/>
            <a:r>
              <a:rPr kumimoji="0" lang="en-US" altLang="zh-CN" sz="2400" b="1" i="1" u="sng" dirty="0" smtClean="0">
                <a:solidFill>
                  <a:schemeClr val="bg1"/>
                </a:solidFill>
                <a:latin typeface="Calibri" panose="020F0502020204030204" pitchFamily="34" charset="0"/>
                <a:cs typeface="Calibri" panose="020F0502020204030204" pitchFamily="34" charset="0"/>
              </a:rPr>
              <a:t>Different</a:t>
            </a:r>
            <a:r>
              <a:rPr kumimoji="0" lang="en-US" altLang="zh-CN" sz="2400" b="1" dirty="0" smtClean="0">
                <a:solidFill>
                  <a:schemeClr val="bg1"/>
                </a:solidFill>
                <a:latin typeface="Calibri" panose="020F0502020204030204" pitchFamily="34" charset="0"/>
                <a:cs typeface="Calibri" panose="020F0502020204030204" pitchFamily="34" charset="0"/>
              </a:rPr>
              <a:t> acoustic side channel</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12" name="右大括号 11"/>
          <p:cNvSpPr/>
          <p:nvPr/>
        </p:nvSpPr>
        <p:spPr>
          <a:xfrm rot="5400000">
            <a:off x="5327447" y="3350637"/>
            <a:ext cx="228600" cy="1143000"/>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4375942" y="4038600"/>
            <a:ext cx="2131610" cy="400110"/>
          </a:xfrm>
          <a:prstGeom prst="rect">
            <a:avLst/>
          </a:prstGeom>
        </p:spPr>
        <p:txBody>
          <a:bodyPr wrap="none">
            <a:spAutoFit/>
          </a:bodyPr>
          <a:lstStyle/>
          <a:p>
            <a:pPr algn="ctr"/>
            <a:r>
              <a:rPr kumimoji="0" lang="en-US" altLang="zh-CN" sz="2000" b="1" dirty="0" smtClean="0">
                <a:solidFill>
                  <a:srgbClr val="0000F2"/>
                </a:solidFill>
                <a:latin typeface="Calibri" panose="020F0502020204030204" pitchFamily="34" charset="0"/>
                <a:cs typeface="Calibri" panose="020F0502020204030204" pitchFamily="34" charset="0"/>
              </a:rPr>
              <a:t>X Axial Movement</a:t>
            </a:r>
            <a:endParaRPr kumimoji="0" lang="zh-CN" altLang="en-US" sz="2000" b="1" dirty="0">
              <a:solidFill>
                <a:srgbClr val="0000F2"/>
              </a:solidFill>
              <a:latin typeface="Calibri" panose="020F0502020204030204" pitchFamily="34" charset="0"/>
              <a:cs typeface="Calibri" panose="020F0502020204030204" pitchFamily="34" charset="0"/>
            </a:endParaRPr>
          </a:p>
        </p:txBody>
      </p:sp>
      <p:sp>
        <p:nvSpPr>
          <p:cNvPr id="48" name="右大括号 47"/>
          <p:cNvSpPr/>
          <p:nvPr/>
        </p:nvSpPr>
        <p:spPr>
          <a:xfrm rot="5400000">
            <a:off x="7714661" y="3027376"/>
            <a:ext cx="228600" cy="1789522"/>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6785043" y="4038600"/>
            <a:ext cx="2139625" cy="400110"/>
          </a:xfrm>
          <a:prstGeom prst="rect">
            <a:avLst/>
          </a:prstGeom>
        </p:spPr>
        <p:txBody>
          <a:bodyPr wrap="none">
            <a:spAutoFit/>
          </a:bodyPr>
          <a:lstStyle/>
          <a:p>
            <a:pPr algn="ctr"/>
            <a:r>
              <a:rPr kumimoji="0" lang="en-US" altLang="zh-CN" sz="2000" b="1" dirty="0" smtClean="0">
                <a:solidFill>
                  <a:srgbClr val="0000F2"/>
                </a:solidFill>
                <a:latin typeface="Calibri" panose="020F0502020204030204" pitchFamily="34" charset="0"/>
                <a:cs typeface="Calibri" panose="020F0502020204030204" pitchFamily="34" charset="0"/>
              </a:rPr>
              <a:t>Y Axial Movement</a:t>
            </a:r>
            <a:endParaRPr kumimoji="0" lang="zh-CN" altLang="en-US" sz="2000" b="1" dirty="0">
              <a:solidFill>
                <a:srgbClr val="0000F2"/>
              </a:solidFill>
              <a:latin typeface="Calibri" panose="020F0502020204030204" pitchFamily="34" charset="0"/>
              <a:cs typeface="Calibri" panose="020F0502020204030204" pitchFamily="34" charset="0"/>
            </a:endParaRPr>
          </a:p>
        </p:txBody>
      </p:sp>
      <p:grpSp>
        <p:nvGrpSpPr>
          <p:cNvPr id="29" name="组合 28"/>
          <p:cNvGrpSpPr/>
          <p:nvPr/>
        </p:nvGrpSpPr>
        <p:grpSpPr>
          <a:xfrm>
            <a:off x="1219200" y="125391"/>
            <a:ext cx="861852" cy="880988"/>
            <a:chOff x="914400" y="1914420"/>
            <a:chExt cx="1488650" cy="1438380"/>
          </a:xfrm>
        </p:grpSpPr>
        <p:sp>
          <p:nvSpPr>
            <p:cNvPr id="30" name="椭圆 29"/>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51" name="组合 50"/>
          <p:cNvGrpSpPr/>
          <p:nvPr/>
        </p:nvGrpSpPr>
        <p:grpSpPr>
          <a:xfrm>
            <a:off x="4114800" y="128019"/>
            <a:ext cx="861852" cy="880988"/>
            <a:chOff x="3699641" y="1679028"/>
            <a:chExt cx="1706617" cy="1676400"/>
          </a:xfrm>
          <a:solidFill>
            <a:schemeClr val="accent5">
              <a:lumMod val="20000"/>
              <a:lumOff val="80000"/>
            </a:schemeClr>
          </a:solidFill>
        </p:grpSpPr>
        <p:sp>
          <p:nvSpPr>
            <p:cNvPr id="52" name="椭圆 51"/>
            <p:cNvSpPr/>
            <p:nvPr/>
          </p:nvSpPr>
          <p:spPr>
            <a:xfrm>
              <a:off x="3699641" y="1679028"/>
              <a:ext cx="1706617" cy="1676400"/>
            </a:xfrm>
            <a:prstGeom prst="ellipse">
              <a:avLst/>
            </a:prstGeom>
            <a:grp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a:grpFill/>
          </p:spPr>
        </p:pic>
      </p:grpSp>
      <p:grpSp>
        <p:nvGrpSpPr>
          <p:cNvPr id="54" name="组合 53"/>
          <p:cNvGrpSpPr/>
          <p:nvPr/>
        </p:nvGrpSpPr>
        <p:grpSpPr>
          <a:xfrm>
            <a:off x="7113531" y="125391"/>
            <a:ext cx="861852" cy="880988"/>
            <a:chOff x="6732531" y="1676400"/>
            <a:chExt cx="1706617" cy="1676400"/>
          </a:xfrm>
        </p:grpSpPr>
        <p:sp>
          <p:nvSpPr>
            <p:cNvPr id="55" name="椭圆 54"/>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57" name="直接连接符 56"/>
          <p:cNvCxnSpPr>
            <a:stCxn id="30" idx="6"/>
            <a:endCxn id="52"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2" idx="6"/>
            <a:endCxn id="55"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3415248" y="1224141"/>
            <a:ext cx="2260953" cy="319438"/>
          </a:xfrm>
          <a:prstGeom prst="rect">
            <a:avLst/>
          </a:prstGeom>
          <a:solidFill>
            <a:schemeClr val="accent5">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0" name="直接箭头连接符 59"/>
          <p:cNvCxnSpPr>
            <a:stCxn id="52" idx="4"/>
            <a:endCxn id="59" idx="0"/>
          </p:cNvCxnSpPr>
          <p:nvPr/>
        </p:nvCxnSpPr>
        <p:spPr>
          <a:xfrm flipH="1">
            <a:off x="4545725" y="1009007"/>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983624" y="1757107"/>
            <a:ext cx="3124200"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cs typeface="Calibri" panose="020F0502020204030204" pitchFamily="34" charset="0"/>
              </a:rPr>
              <a:t>Axial Movement </a:t>
            </a:r>
            <a:r>
              <a:rPr kumimoji="0" lang="en-US" altLang="zh-CN" sz="2000" dirty="0">
                <a:solidFill>
                  <a:srgbClr val="7030A0"/>
                </a:solidFill>
                <a:latin typeface="Calibri" panose="020F0502020204030204" pitchFamily="34" charset="0"/>
                <a:cs typeface="Calibri" panose="020F0502020204030204" pitchFamily="34" charset="0"/>
              </a:rPr>
              <a:t>Prediction</a:t>
            </a:r>
            <a:endParaRPr kumimoji="0" lang="zh-CN" altLang="en-US" sz="2000" dirty="0">
              <a:solidFill>
                <a:srgbClr val="7030A0"/>
              </a:solidFill>
              <a:latin typeface="Calibri" panose="020F0502020204030204" pitchFamily="34" charset="0"/>
              <a:cs typeface="Calibri" panose="020F0502020204030204" pitchFamily="34" charset="0"/>
            </a:endParaRPr>
          </a:p>
        </p:txBody>
      </p:sp>
      <p:cxnSp>
        <p:nvCxnSpPr>
          <p:cNvPr id="62" name="直接箭头连接符 61"/>
          <p:cNvCxnSpPr>
            <a:stCxn id="59" idx="2"/>
            <a:endCxn id="61" idx="0"/>
          </p:cNvCxnSpPr>
          <p:nvPr/>
        </p:nvCxnSpPr>
        <p:spPr>
          <a:xfrm flipH="1">
            <a:off x="4545724" y="1543579"/>
            <a:ext cx="1" cy="21352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043" y="4419600"/>
            <a:ext cx="3177159" cy="2237589"/>
          </a:xfrm>
          <a:prstGeom prst="rect">
            <a:avLst/>
          </a:prstGeom>
        </p:spPr>
      </p:pic>
    </p:spTree>
    <p:extLst>
      <p:ext uri="{BB962C8B-B14F-4D97-AF65-F5344CB8AC3E}">
        <p14:creationId xmlns:p14="http://schemas.microsoft.com/office/powerpoint/2010/main" val="329071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3D Printing</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7" name="Content Placeholder 2"/>
          <p:cNvSpPr txBox="1">
            <a:spLocks/>
          </p:cNvSpPr>
          <p:nvPr/>
        </p:nvSpPr>
        <p:spPr bwMode="auto">
          <a:xfrm>
            <a:off x="406238" y="838200"/>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kumimoji="0" lang="en-US" dirty="0" smtClean="0"/>
          </a:p>
          <a:p>
            <a:endParaRPr kumimoji="0" lang="en-US" dirty="0" smtClean="0"/>
          </a:p>
        </p:txBody>
      </p:sp>
      <p:sp>
        <p:nvSpPr>
          <p:cNvPr id="6" name="矩形 5"/>
          <p:cNvSpPr/>
          <p:nvPr/>
        </p:nvSpPr>
        <p:spPr>
          <a:xfrm>
            <a:off x="360232" y="1792976"/>
            <a:ext cx="2367956"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Cyber Design</a:t>
            </a:r>
            <a:endParaRPr lang="zh-CN" altLang="en-US" sz="3200" dirty="0">
              <a:latin typeface="Calibri" panose="020F0502020204030204" pitchFamily="34" charset="0"/>
              <a:cs typeface="Calibri" panose="020F0502020204030204" pitchFamily="34" charset="0"/>
            </a:endParaRPr>
          </a:p>
        </p:txBody>
      </p:sp>
      <p:grpSp>
        <p:nvGrpSpPr>
          <p:cNvPr id="11" name="组合 10"/>
          <p:cNvGrpSpPr/>
          <p:nvPr/>
        </p:nvGrpSpPr>
        <p:grpSpPr>
          <a:xfrm>
            <a:off x="178326" y="2278842"/>
            <a:ext cx="2895600" cy="2554224"/>
            <a:chOff x="-228600" y="1981200"/>
            <a:chExt cx="3983883" cy="350520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81200"/>
              <a:ext cx="3983883" cy="3505200"/>
            </a:xfrm>
            <a:prstGeom prst="rect">
              <a:avLst/>
            </a:prstGeom>
          </p:spPr>
        </p:pic>
        <p:pic>
          <p:nvPicPr>
            <p:cNvPr id="9" name="图片 8"/>
            <p:cNvPicPr>
              <a:picLocks noChangeAspect="1"/>
            </p:cNvPicPr>
            <p:nvPr/>
          </p:nvPicPr>
          <p:blipFill>
            <a:blip r:embed="rId3"/>
            <a:stretch>
              <a:fillRect/>
            </a:stretch>
          </p:blipFill>
          <p:spPr>
            <a:xfrm>
              <a:off x="1066800" y="2819400"/>
              <a:ext cx="1167675" cy="1450241"/>
            </a:xfrm>
            <a:prstGeom prst="rect">
              <a:avLst/>
            </a:prstGeom>
          </p:spPr>
        </p:pic>
      </p:grpSp>
      <p:pic>
        <p:nvPicPr>
          <p:cNvPr id="10" name="图片 9"/>
          <p:cNvPicPr>
            <a:picLocks noChangeAspect="1"/>
          </p:cNvPicPr>
          <p:nvPr/>
        </p:nvPicPr>
        <p:blipFill>
          <a:blip r:embed="rId4"/>
          <a:stretch>
            <a:fillRect/>
          </a:stretch>
        </p:blipFill>
        <p:spPr>
          <a:xfrm>
            <a:off x="6949386" y="2819400"/>
            <a:ext cx="1353291" cy="157775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994" y="2528737"/>
            <a:ext cx="2318670" cy="2054434"/>
          </a:xfrm>
          <a:prstGeom prst="rect">
            <a:avLst/>
          </a:prstGeom>
        </p:spPr>
      </p:pic>
      <p:sp>
        <p:nvSpPr>
          <p:cNvPr id="12" name="矩形 11"/>
          <p:cNvSpPr/>
          <p:nvPr/>
        </p:nvSpPr>
        <p:spPr>
          <a:xfrm>
            <a:off x="3645139" y="1792976"/>
            <a:ext cx="2043573"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3D Printing</a:t>
            </a:r>
            <a:endParaRPr lang="zh-CN" altLang="en-US" sz="3200" dirty="0">
              <a:latin typeface="Calibri" panose="020F0502020204030204" pitchFamily="34" charset="0"/>
              <a:cs typeface="Calibri" panose="020F0502020204030204" pitchFamily="34" charset="0"/>
            </a:endParaRPr>
          </a:p>
        </p:txBody>
      </p:sp>
      <p:sp>
        <p:nvSpPr>
          <p:cNvPr id="13" name="矩形 12"/>
          <p:cNvSpPr/>
          <p:nvPr/>
        </p:nvSpPr>
        <p:spPr>
          <a:xfrm>
            <a:off x="6370010" y="1792975"/>
            <a:ext cx="2697790"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Physical Object</a:t>
            </a:r>
            <a:endParaRPr lang="zh-CN" altLang="en-US" sz="3200" dirty="0">
              <a:latin typeface="Calibri" panose="020F0502020204030204" pitchFamily="34" charset="0"/>
              <a:cs typeface="Calibri" panose="020F0502020204030204" pitchFamily="34" charset="0"/>
            </a:endParaRPr>
          </a:p>
        </p:txBody>
      </p:sp>
      <p:sp>
        <p:nvSpPr>
          <p:cNvPr id="14" name="Down Arrow 12"/>
          <p:cNvSpPr/>
          <p:nvPr/>
        </p:nvSpPr>
        <p:spPr>
          <a:xfrm rot="16200000">
            <a:off x="2861964" y="3197908"/>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Down Arrow 12"/>
          <p:cNvSpPr/>
          <p:nvPr/>
        </p:nvSpPr>
        <p:spPr>
          <a:xfrm rot="16200000">
            <a:off x="6073086" y="3191998"/>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 name="图片 15"/>
          <p:cNvPicPr>
            <a:picLocks noChangeAspect="1"/>
          </p:cNvPicPr>
          <p:nvPr/>
        </p:nvPicPr>
        <p:blipFill>
          <a:blip r:embed="rId6"/>
          <a:stretch>
            <a:fillRect/>
          </a:stretch>
        </p:blipFill>
        <p:spPr>
          <a:xfrm>
            <a:off x="6699826" y="2638004"/>
            <a:ext cx="2038159" cy="1835899"/>
          </a:xfrm>
          <a:prstGeom prst="rect">
            <a:avLst/>
          </a:prstGeom>
        </p:spPr>
      </p:pic>
    </p:spTree>
    <p:extLst>
      <p:ext uri="{BB962C8B-B14F-4D97-AF65-F5344CB8AC3E}">
        <p14:creationId xmlns:p14="http://schemas.microsoft.com/office/powerpoint/2010/main" val="190257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84985" y="2518077"/>
            <a:ext cx="3849415" cy="3882723"/>
          </a:xfrm>
          <a:prstGeom prst="rect">
            <a:avLst/>
          </a:prstGeom>
        </p:spPr>
      </p:pic>
      <p:sp>
        <p:nvSpPr>
          <p:cNvPr id="34" name="矩形 33"/>
          <p:cNvSpPr/>
          <p:nvPr/>
        </p:nvSpPr>
        <p:spPr>
          <a:xfrm>
            <a:off x="381000" y="3678093"/>
            <a:ext cx="1143002" cy="622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Primitive Operation</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1524002" y="3161417"/>
            <a:ext cx="299847" cy="1733303"/>
          </a:xfrm>
          <a:prstGeom prst="rect">
            <a:avLst/>
          </a:prstGeom>
        </p:spPr>
      </p:pic>
      <p:sp>
        <p:nvSpPr>
          <p:cNvPr id="4" name="矩形 3"/>
          <p:cNvSpPr/>
          <p:nvPr/>
        </p:nvSpPr>
        <p:spPr>
          <a:xfrm>
            <a:off x="1661557" y="3191675"/>
            <a:ext cx="1800045"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Layer Movement</a:t>
            </a:r>
            <a:endParaRPr kumimoji="0" lang="zh-CN" altLang="en-US" b="1" dirty="0">
              <a:latin typeface="Calibri" panose="020F0502020204030204" pitchFamily="34" charset="0"/>
              <a:cs typeface="Calibri" panose="020F0502020204030204" pitchFamily="34" charset="0"/>
            </a:endParaRPr>
          </a:p>
        </p:txBody>
      </p:sp>
      <p:sp>
        <p:nvSpPr>
          <p:cNvPr id="35" name="矩形 34"/>
          <p:cNvSpPr/>
          <p:nvPr/>
        </p:nvSpPr>
        <p:spPr>
          <a:xfrm>
            <a:off x="1662552" y="3637207"/>
            <a:ext cx="198471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Header Movement</a:t>
            </a:r>
            <a:endParaRPr kumimoji="0" lang="zh-CN" altLang="en-US" b="1" dirty="0">
              <a:latin typeface="Calibri" panose="020F0502020204030204" pitchFamily="34" charset="0"/>
              <a:cs typeface="Calibri" panose="020F0502020204030204" pitchFamily="34" charset="0"/>
            </a:endParaRPr>
          </a:p>
        </p:txBody>
      </p:sp>
      <p:sp>
        <p:nvSpPr>
          <p:cNvPr id="36" name="矩形 35"/>
          <p:cNvSpPr/>
          <p:nvPr/>
        </p:nvSpPr>
        <p:spPr>
          <a:xfrm>
            <a:off x="1684242" y="4054782"/>
            <a:ext cx="176029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Axial Movement</a:t>
            </a:r>
            <a:endParaRPr kumimoji="0" lang="zh-CN" altLang="en-US" b="1" dirty="0">
              <a:latin typeface="Calibri" panose="020F0502020204030204" pitchFamily="34" charset="0"/>
              <a:cs typeface="Calibri" panose="020F0502020204030204" pitchFamily="34" charset="0"/>
            </a:endParaRPr>
          </a:p>
        </p:txBody>
      </p:sp>
      <p:sp>
        <p:nvSpPr>
          <p:cNvPr id="37" name="矩形 36"/>
          <p:cNvSpPr/>
          <p:nvPr/>
        </p:nvSpPr>
        <p:spPr>
          <a:xfrm>
            <a:off x="1655114" y="4503054"/>
            <a:ext cx="2334806"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Directional Movement</a:t>
            </a:r>
            <a:endParaRPr kumimoji="0" lang="zh-CN" altLang="en-US" b="1" dirty="0">
              <a:latin typeface="Calibri" panose="020F0502020204030204" pitchFamily="34" charset="0"/>
              <a:cs typeface="Calibri" panose="020F0502020204030204" pitchFamily="34" charset="0"/>
            </a:endParaRPr>
          </a:p>
        </p:txBody>
      </p:sp>
      <p:sp>
        <p:nvSpPr>
          <p:cNvPr id="6" name="矩形 5"/>
          <p:cNvSpPr/>
          <p:nvPr/>
        </p:nvSpPr>
        <p:spPr>
          <a:xfrm>
            <a:off x="1143000" y="2006025"/>
            <a:ext cx="169809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Category</a:t>
            </a:r>
            <a:endParaRPr kumimoji="0" lang="zh-CN" altLang="en-US" sz="3200" b="1" dirty="0">
              <a:latin typeface="Calibri" panose="020F0502020204030204" pitchFamily="34" charset="0"/>
              <a:cs typeface="Calibri" panose="020F0502020204030204" pitchFamily="34" charset="0"/>
            </a:endParaRPr>
          </a:p>
        </p:txBody>
      </p:sp>
      <p:sp>
        <p:nvSpPr>
          <p:cNvPr id="47" name="矩形 46"/>
          <p:cNvSpPr/>
          <p:nvPr/>
        </p:nvSpPr>
        <p:spPr>
          <a:xfrm>
            <a:off x="5410200" y="2000770"/>
            <a:ext cx="230364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Relationship</a:t>
            </a:r>
            <a:endParaRPr kumimoji="0" lang="zh-CN" altLang="en-US" b="1" dirty="0">
              <a:latin typeface="Calibri" panose="020F0502020204030204" pitchFamily="34" charset="0"/>
              <a:cs typeface="Calibri" panose="020F0502020204030204" pitchFamily="34" charset="0"/>
            </a:endParaRPr>
          </a:p>
        </p:txBody>
      </p:sp>
      <p:sp>
        <p:nvSpPr>
          <p:cNvPr id="48" name="圆角矩形 47"/>
          <p:cNvSpPr/>
          <p:nvPr/>
        </p:nvSpPr>
        <p:spPr>
          <a:xfrm>
            <a:off x="5305493" y="3149374"/>
            <a:ext cx="2847907" cy="736826"/>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15249" y="1242431"/>
            <a:ext cx="22609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334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9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63"/>
          <p:cNvSpPr/>
          <p:nvPr/>
        </p:nvSpPr>
        <p:spPr>
          <a:xfrm>
            <a:off x="4983964" y="2438400"/>
            <a:ext cx="4007636" cy="914400"/>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190149" y="2479772"/>
            <a:ext cx="4148987" cy="830997"/>
          </a:xfrm>
          <a:prstGeom prst="rect">
            <a:avLst/>
          </a:prstGeom>
        </p:spPr>
        <p:txBody>
          <a:bodyPr wrap="square">
            <a:spAutoFit/>
          </a:bodyPr>
          <a:lstStyle/>
          <a:p>
            <a:pPr algn="ctr"/>
            <a:r>
              <a:rPr kumimoji="0" lang="en-US" altLang="zh-CN" sz="2400" b="1" i="1" u="sng" dirty="0" smtClean="0">
                <a:latin typeface="Calibri" panose="020F0502020204030204" pitchFamily="34" charset="0"/>
                <a:cs typeface="Calibri" panose="020F0502020204030204" pitchFamily="34" charset="0"/>
              </a:rPr>
              <a:t>Extremely high align speed </a:t>
            </a:r>
            <a:r>
              <a:rPr kumimoji="0" lang="en-US" altLang="zh-CN" sz="2400" b="1" dirty="0" smtClean="0">
                <a:latin typeface="Calibri" panose="020F0502020204030204" pitchFamily="34" charset="0"/>
                <a:cs typeface="Calibri" panose="020F0502020204030204" pitchFamily="34" charset="0"/>
              </a:rPr>
              <a:t>to save time and avoid stringing</a:t>
            </a:r>
            <a:endParaRPr kumimoji="0" lang="zh-CN" altLang="en-US" sz="2400" b="1" dirty="0">
              <a:latin typeface="Calibri" panose="020F0502020204030204" pitchFamily="34" charset="0"/>
              <a:cs typeface="Calibri" panose="020F0502020204030204" pitchFamily="34" charset="0"/>
            </a:endParaRPr>
          </a:p>
        </p:txBody>
      </p:sp>
      <p:sp>
        <p:nvSpPr>
          <p:cNvPr id="46" name="矩形 45"/>
          <p:cNvSpPr/>
          <p:nvPr/>
        </p:nvSpPr>
        <p:spPr>
          <a:xfrm>
            <a:off x="5060747" y="2502764"/>
            <a:ext cx="3778453" cy="830997"/>
          </a:xfrm>
          <a:prstGeom prst="rect">
            <a:avLst/>
          </a:prstGeom>
        </p:spPr>
        <p:txBody>
          <a:bodyPr wrap="square">
            <a:spAutoFit/>
          </a:bodyPr>
          <a:lstStyle/>
          <a:p>
            <a:pPr algn="ctr"/>
            <a:r>
              <a:rPr kumimoji="0" lang="en-US" altLang="zh-CN" sz="2400" b="1" i="1" u="sng" dirty="0" smtClean="0">
                <a:solidFill>
                  <a:schemeClr val="bg1"/>
                </a:solidFill>
                <a:latin typeface="Calibri" panose="020F0502020204030204" pitchFamily="34" charset="0"/>
                <a:cs typeface="Calibri" panose="020F0502020204030204" pitchFamily="34" charset="0"/>
              </a:rPr>
              <a:t>Much higher amplitude </a:t>
            </a:r>
            <a:r>
              <a:rPr kumimoji="0" lang="en-US" altLang="zh-CN" sz="2400" b="1" dirty="0" smtClean="0">
                <a:solidFill>
                  <a:schemeClr val="bg1"/>
                </a:solidFill>
                <a:latin typeface="Calibri" panose="020F0502020204030204" pitchFamily="34" charset="0"/>
                <a:cs typeface="Calibri" panose="020F0502020204030204" pitchFamily="34" charset="0"/>
              </a:rPr>
              <a:t>in acoustic side channel</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12" name="右大括号 11"/>
          <p:cNvSpPr/>
          <p:nvPr/>
        </p:nvSpPr>
        <p:spPr>
          <a:xfrm rot="5400000">
            <a:off x="5701587" y="4906980"/>
            <a:ext cx="228600" cy="235153"/>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264604" y="5391090"/>
            <a:ext cx="1178272" cy="400110"/>
          </a:xfrm>
          <a:prstGeom prst="rect">
            <a:avLst/>
          </a:prstGeom>
        </p:spPr>
        <p:txBody>
          <a:bodyPr wrap="none">
            <a:spAutoFit/>
          </a:bodyPr>
          <a:lstStyle/>
          <a:p>
            <a:pPr algn="ctr"/>
            <a:r>
              <a:rPr kumimoji="0" lang="en-US" altLang="zh-CN" sz="2000" b="1" dirty="0" smtClean="0">
                <a:solidFill>
                  <a:srgbClr val="0000F2"/>
                </a:solidFill>
                <a:latin typeface="Calibri" panose="020F0502020204030204" pitchFamily="34" charset="0"/>
                <a:cs typeface="Calibri" panose="020F0502020204030204" pitchFamily="34" charset="0"/>
              </a:rPr>
              <a:t>Fast align</a:t>
            </a:r>
            <a:endParaRPr kumimoji="0" lang="zh-CN" altLang="en-US" sz="2000" b="1" dirty="0">
              <a:solidFill>
                <a:srgbClr val="0000F2"/>
              </a:solidFill>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2"/>
          <a:stretch>
            <a:fillRect/>
          </a:stretch>
        </p:blipFill>
        <p:spPr>
          <a:xfrm>
            <a:off x="296463" y="3310769"/>
            <a:ext cx="3936363" cy="1185031"/>
          </a:xfrm>
          <a:prstGeom prst="rect">
            <a:avLst/>
          </a:prstGeom>
        </p:spPr>
      </p:pic>
      <p:pic>
        <p:nvPicPr>
          <p:cNvPr id="5" name="图片 4"/>
          <p:cNvPicPr>
            <a:picLocks noChangeAspect="1"/>
          </p:cNvPicPr>
          <p:nvPr/>
        </p:nvPicPr>
        <p:blipFill>
          <a:blip r:embed="rId3"/>
          <a:stretch>
            <a:fillRect/>
          </a:stretch>
        </p:blipFill>
        <p:spPr>
          <a:xfrm>
            <a:off x="1478831" y="4648200"/>
            <a:ext cx="1571625" cy="2105025"/>
          </a:xfrm>
          <a:prstGeom prst="rect">
            <a:avLst/>
          </a:prstGeom>
        </p:spPr>
      </p:pic>
      <p:sp>
        <p:nvSpPr>
          <p:cNvPr id="7" name="椭圆 6"/>
          <p:cNvSpPr/>
          <p:nvPr/>
        </p:nvSpPr>
        <p:spPr>
          <a:xfrm>
            <a:off x="2209800" y="6172200"/>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60561" y="6254234"/>
            <a:ext cx="1130439" cy="400110"/>
          </a:xfrm>
          <a:prstGeom prst="rect">
            <a:avLst/>
          </a:prstGeom>
        </p:spPr>
        <p:txBody>
          <a:bodyPr wrap="none">
            <a:spAutoFit/>
          </a:bodyPr>
          <a:lstStyle/>
          <a:p>
            <a:pPr algn="ctr"/>
            <a:r>
              <a:rPr kumimoji="0" lang="en-US" altLang="zh-CN" sz="2000" b="1" dirty="0" smtClean="0">
                <a:solidFill>
                  <a:srgbClr val="FF0000"/>
                </a:solidFill>
                <a:latin typeface="Calibri" panose="020F0502020204030204" pitchFamily="34" charset="0"/>
                <a:cs typeface="Calibri" panose="020F0502020204030204" pitchFamily="34" charset="0"/>
              </a:rPr>
              <a:t>Stringing</a:t>
            </a:r>
            <a:endParaRPr kumimoji="0" lang="zh-CN" altLang="en-US" sz="2000" b="1" dirty="0">
              <a:solidFill>
                <a:srgbClr val="FF0000"/>
              </a:solidFill>
              <a:latin typeface="Calibri" panose="020F0502020204030204" pitchFamily="34" charset="0"/>
              <a:cs typeface="Calibri" panose="020F0502020204030204" pitchFamily="34" charset="0"/>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239" y="3447840"/>
            <a:ext cx="2410161" cy="1505160"/>
          </a:xfrm>
          <a:prstGeom prst="rect">
            <a:avLst/>
          </a:prstGeom>
        </p:spPr>
      </p:pic>
      <p:grpSp>
        <p:nvGrpSpPr>
          <p:cNvPr id="30" name="组合 29"/>
          <p:cNvGrpSpPr/>
          <p:nvPr/>
        </p:nvGrpSpPr>
        <p:grpSpPr>
          <a:xfrm>
            <a:off x="1219200" y="125391"/>
            <a:ext cx="861852" cy="880988"/>
            <a:chOff x="914400" y="1914420"/>
            <a:chExt cx="1488650" cy="1438380"/>
          </a:xfrm>
        </p:grpSpPr>
        <p:sp>
          <p:nvSpPr>
            <p:cNvPr id="48" name="椭圆 47"/>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50" name="组合 49"/>
          <p:cNvGrpSpPr/>
          <p:nvPr/>
        </p:nvGrpSpPr>
        <p:grpSpPr>
          <a:xfrm>
            <a:off x="4114800" y="128019"/>
            <a:ext cx="861852" cy="880988"/>
            <a:chOff x="3699641" y="1679028"/>
            <a:chExt cx="1706617" cy="1676400"/>
          </a:xfrm>
          <a:solidFill>
            <a:schemeClr val="accent5">
              <a:lumMod val="20000"/>
              <a:lumOff val="80000"/>
            </a:schemeClr>
          </a:solidFill>
        </p:grpSpPr>
        <p:sp>
          <p:nvSpPr>
            <p:cNvPr id="53" name="椭圆 52"/>
            <p:cNvSpPr/>
            <p:nvPr/>
          </p:nvSpPr>
          <p:spPr>
            <a:xfrm>
              <a:off x="3699641" y="1679028"/>
              <a:ext cx="1706617" cy="1676400"/>
            </a:xfrm>
            <a:prstGeom prst="ellipse">
              <a:avLst/>
            </a:prstGeom>
            <a:grp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a:grpFill/>
          </p:spPr>
        </p:pic>
      </p:grpSp>
      <p:grpSp>
        <p:nvGrpSpPr>
          <p:cNvPr id="55" name="组合 54"/>
          <p:cNvGrpSpPr/>
          <p:nvPr/>
        </p:nvGrpSpPr>
        <p:grpSpPr>
          <a:xfrm>
            <a:off x="7113531" y="125391"/>
            <a:ext cx="861852" cy="880988"/>
            <a:chOff x="6732531" y="1676400"/>
            <a:chExt cx="1706617" cy="1676400"/>
          </a:xfrm>
        </p:grpSpPr>
        <p:sp>
          <p:nvSpPr>
            <p:cNvPr id="56" name="椭圆 55"/>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58" name="直接连接符 57"/>
          <p:cNvCxnSpPr>
            <a:stCxn id="48" idx="6"/>
            <a:endCxn id="53"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3" idx="6"/>
            <a:endCxn id="56"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415248" y="1224141"/>
            <a:ext cx="2260953" cy="319438"/>
          </a:xfrm>
          <a:prstGeom prst="rect">
            <a:avLst/>
          </a:prstGeom>
          <a:solidFill>
            <a:schemeClr val="accent5">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1" name="直接箭头连接符 60"/>
          <p:cNvCxnSpPr>
            <a:stCxn id="53" idx="4"/>
            <a:endCxn id="60" idx="0"/>
          </p:cNvCxnSpPr>
          <p:nvPr/>
        </p:nvCxnSpPr>
        <p:spPr>
          <a:xfrm flipH="1">
            <a:off x="4545725" y="1009007"/>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923300" y="1761341"/>
            <a:ext cx="326409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cs typeface="Calibri" panose="020F0502020204030204" pitchFamily="34" charset="0"/>
              </a:rPr>
              <a:t>Header Movement </a:t>
            </a:r>
            <a:r>
              <a:rPr kumimoji="0" lang="en-US" altLang="zh-CN" sz="2000" dirty="0">
                <a:solidFill>
                  <a:srgbClr val="7030A0"/>
                </a:solidFill>
                <a:latin typeface="Calibri" panose="020F0502020204030204" pitchFamily="34" charset="0"/>
                <a:cs typeface="Calibri" panose="020F0502020204030204" pitchFamily="34" charset="0"/>
              </a:rPr>
              <a:t>Prediction</a:t>
            </a:r>
            <a:endParaRPr kumimoji="0" lang="zh-CN" altLang="en-US" sz="2000" dirty="0">
              <a:solidFill>
                <a:srgbClr val="7030A0"/>
              </a:solidFill>
              <a:latin typeface="Calibri" panose="020F0502020204030204" pitchFamily="34" charset="0"/>
              <a:cs typeface="Calibri" panose="020F0502020204030204" pitchFamily="34" charset="0"/>
            </a:endParaRPr>
          </a:p>
        </p:txBody>
      </p:sp>
      <p:cxnSp>
        <p:nvCxnSpPr>
          <p:cNvPr id="63" name="直接箭头连接符 62"/>
          <p:cNvCxnSpPr>
            <a:stCxn id="60" idx="2"/>
            <a:endCxn id="62" idx="0"/>
          </p:cNvCxnSpPr>
          <p:nvPr/>
        </p:nvCxnSpPr>
        <p:spPr>
          <a:xfrm>
            <a:off x="4545725" y="1543579"/>
            <a:ext cx="9622" cy="21776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55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84985" y="2518077"/>
            <a:ext cx="3849415" cy="3882723"/>
          </a:xfrm>
          <a:prstGeom prst="rect">
            <a:avLst/>
          </a:prstGeom>
        </p:spPr>
      </p:pic>
      <p:sp>
        <p:nvSpPr>
          <p:cNvPr id="34" name="矩形 33"/>
          <p:cNvSpPr/>
          <p:nvPr/>
        </p:nvSpPr>
        <p:spPr>
          <a:xfrm>
            <a:off x="381000" y="3678093"/>
            <a:ext cx="1143002" cy="622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Primitive Operation</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1524002" y="3161417"/>
            <a:ext cx="299847" cy="1733303"/>
          </a:xfrm>
          <a:prstGeom prst="rect">
            <a:avLst/>
          </a:prstGeom>
        </p:spPr>
      </p:pic>
      <p:sp>
        <p:nvSpPr>
          <p:cNvPr id="4" name="矩形 3"/>
          <p:cNvSpPr/>
          <p:nvPr/>
        </p:nvSpPr>
        <p:spPr>
          <a:xfrm>
            <a:off x="1661557" y="3191675"/>
            <a:ext cx="1800045"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Layer Movement</a:t>
            </a:r>
            <a:endParaRPr kumimoji="0" lang="zh-CN" altLang="en-US" b="1" dirty="0">
              <a:latin typeface="Calibri" panose="020F0502020204030204" pitchFamily="34" charset="0"/>
              <a:cs typeface="Calibri" panose="020F0502020204030204" pitchFamily="34" charset="0"/>
            </a:endParaRPr>
          </a:p>
        </p:txBody>
      </p:sp>
      <p:sp>
        <p:nvSpPr>
          <p:cNvPr id="35" name="矩形 34"/>
          <p:cNvSpPr/>
          <p:nvPr/>
        </p:nvSpPr>
        <p:spPr>
          <a:xfrm>
            <a:off x="1662552" y="3637207"/>
            <a:ext cx="198471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Header Movement</a:t>
            </a:r>
            <a:endParaRPr kumimoji="0" lang="zh-CN" altLang="en-US" b="1" dirty="0">
              <a:latin typeface="Calibri" panose="020F0502020204030204" pitchFamily="34" charset="0"/>
              <a:cs typeface="Calibri" panose="020F0502020204030204" pitchFamily="34" charset="0"/>
            </a:endParaRPr>
          </a:p>
        </p:txBody>
      </p:sp>
      <p:sp>
        <p:nvSpPr>
          <p:cNvPr id="36" name="矩形 35"/>
          <p:cNvSpPr/>
          <p:nvPr/>
        </p:nvSpPr>
        <p:spPr>
          <a:xfrm>
            <a:off x="1684242" y="4054782"/>
            <a:ext cx="1760290"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Axial Movement</a:t>
            </a:r>
            <a:endParaRPr kumimoji="0" lang="zh-CN" altLang="en-US" b="1" dirty="0">
              <a:latin typeface="Calibri" panose="020F0502020204030204" pitchFamily="34" charset="0"/>
              <a:cs typeface="Calibri" panose="020F0502020204030204" pitchFamily="34" charset="0"/>
            </a:endParaRPr>
          </a:p>
        </p:txBody>
      </p:sp>
      <p:sp>
        <p:nvSpPr>
          <p:cNvPr id="37" name="矩形 36"/>
          <p:cNvSpPr/>
          <p:nvPr/>
        </p:nvSpPr>
        <p:spPr>
          <a:xfrm>
            <a:off x="1655114" y="4503054"/>
            <a:ext cx="2334806" cy="369332"/>
          </a:xfrm>
          <a:prstGeom prst="rect">
            <a:avLst/>
          </a:prstGeom>
        </p:spPr>
        <p:txBody>
          <a:bodyPr wrap="none">
            <a:spAutoFit/>
          </a:bodyPr>
          <a:lstStyle/>
          <a:p>
            <a:pPr algn="ctr"/>
            <a:r>
              <a:rPr kumimoji="0" lang="en-US" altLang="zh-CN" b="1" dirty="0" smtClean="0">
                <a:latin typeface="Calibri" panose="020F0502020204030204" pitchFamily="34" charset="0"/>
                <a:cs typeface="Calibri" panose="020F0502020204030204" pitchFamily="34" charset="0"/>
              </a:rPr>
              <a:t>Directional Movement</a:t>
            </a:r>
            <a:endParaRPr kumimoji="0" lang="zh-CN" altLang="en-US" b="1" dirty="0">
              <a:latin typeface="Calibri" panose="020F0502020204030204" pitchFamily="34" charset="0"/>
              <a:cs typeface="Calibri" panose="020F0502020204030204" pitchFamily="34" charset="0"/>
            </a:endParaRPr>
          </a:p>
        </p:txBody>
      </p:sp>
      <p:sp>
        <p:nvSpPr>
          <p:cNvPr id="6" name="矩形 5"/>
          <p:cNvSpPr/>
          <p:nvPr/>
        </p:nvSpPr>
        <p:spPr>
          <a:xfrm>
            <a:off x="1143000" y="2006025"/>
            <a:ext cx="169809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Category</a:t>
            </a:r>
            <a:endParaRPr kumimoji="0" lang="zh-CN" altLang="en-US" sz="3200" b="1" dirty="0">
              <a:latin typeface="Calibri" panose="020F0502020204030204" pitchFamily="34" charset="0"/>
              <a:cs typeface="Calibri" panose="020F0502020204030204" pitchFamily="34" charset="0"/>
            </a:endParaRPr>
          </a:p>
        </p:txBody>
      </p:sp>
      <p:sp>
        <p:nvSpPr>
          <p:cNvPr id="47" name="矩形 46"/>
          <p:cNvSpPr/>
          <p:nvPr/>
        </p:nvSpPr>
        <p:spPr>
          <a:xfrm>
            <a:off x="5410200" y="2000770"/>
            <a:ext cx="2303644" cy="584775"/>
          </a:xfrm>
          <a:prstGeom prst="rect">
            <a:avLst/>
          </a:prstGeom>
        </p:spPr>
        <p:txBody>
          <a:bodyPr wrap="none">
            <a:spAutoFit/>
          </a:bodyPr>
          <a:lstStyle/>
          <a:p>
            <a:pPr algn="ctr"/>
            <a:r>
              <a:rPr kumimoji="0" lang="en-US" altLang="zh-CN" sz="3200" b="1" dirty="0" smtClean="0">
                <a:latin typeface="Calibri" panose="020F0502020204030204" pitchFamily="34" charset="0"/>
                <a:cs typeface="Calibri" panose="020F0502020204030204" pitchFamily="34" charset="0"/>
              </a:rPr>
              <a:t>Relationship</a:t>
            </a:r>
            <a:endParaRPr kumimoji="0" lang="zh-CN" altLang="en-US" b="1" dirty="0">
              <a:latin typeface="Calibri" panose="020F0502020204030204" pitchFamily="34" charset="0"/>
              <a:cs typeface="Calibri" panose="020F0502020204030204" pitchFamily="34" charset="0"/>
            </a:endParaRPr>
          </a:p>
        </p:txBody>
      </p:sp>
      <p:sp>
        <p:nvSpPr>
          <p:cNvPr id="48" name="圆角矩形 47"/>
          <p:cNvSpPr/>
          <p:nvPr/>
        </p:nvSpPr>
        <p:spPr>
          <a:xfrm>
            <a:off x="5181600" y="2451120"/>
            <a:ext cx="1752600" cy="736826"/>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15249" y="1242431"/>
            <a:ext cx="226095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334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76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a:off x="4983964" y="2369442"/>
            <a:ext cx="4007636" cy="914400"/>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矩形 24"/>
          <p:cNvSpPr/>
          <p:nvPr/>
        </p:nvSpPr>
        <p:spPr>
          <a:xfrm>
            <a:off x="15766" y="2362200"/>
            <a:ext cx="4571999" cy="1200329"/>
          </a:xfrm>
          <a:prstGeom prst="rect">
            <a:avLst/>
          </a:prstGeom>
        </p:spPr>
        <p:txBody>
          <a:bodyPr wrap="square">
            <a:spAutoFit/>
          </a:bodyPr>
          <a:lstStyle/>
          <a:p>
            <a:pPr algn="ctr"/>
            <a:r>
              <a:rPr kumimoji="0" lang="en-US" altLang="zh-CN" sz="2400" b="1" i="1" u="sng" dirty="0" smtClean="0">
                <a:latin typeface="Calibri" panose="020F0502020204030204" pitchFamily="34" charset="0"/>
                <a:cs typeface="Calibri" panose="020F0502020204030204" pitchFamily="34" charset="0"/>
              </a:rPr>
              <a:t>Different Transmission System </a:t>
            </a:r>
            <a:r>
              <a:rPr kumimoji="0" lang="en-US" altLang="zh-CN" sz="2400" b="1" dirty="0" smtClean="0">
                <a:latin typeface="Calibri" panose="020F0502020204030204" pitchFamily="34" charset="0"/>
                <a:cs typeface="Calibri" panose="020F0502020204030204" pitchFamily="34" charset="0"/>
              </a:rPr>
              <a:t>for different </a:t>
            </a:r>
            <a:r>
              <a:rPr kumimoji="0" lang="en-US" altLang="zh-CN" sz="2400" b="1" dirty="0" smtClean="0">
                <a:latin typeface="Calibri" panose="020F0502020204030204" pitchFamily="34" charset="0"/>
                <a:cs typeface="Calibri" panose="020F0502020204030204" pitchFamily="34" charset="0"/>
              </a:rPr>
              <a:t>accuracy control, frequency </a:t>
            </a:r>
            <a:r>
              <a:rPr kumimoji="0" lang="en-US" altLang="zh-CN" sz="2400" b="1" dirty="0" smtClean="0">
                <a:latin typeface="Calibri" panose="020F0502020204030204" pitchFamily="34" charset="0"/>
                <a:cs typeface="Calibri" panose="020F0502020204030204" pitchFamily="34" charset="0"/>
              </a:rPr>
              <a:t>and </a:t>
            </a:r>
            <a:r>
              <a:rPr kumimoji="0" lang="en-US" altLang="zh-CN" sz="2400" b="1" dirty="0">
                <a:latin typeface="Calibri" panose="020F0502020204030204" pitchFamily="34" charset="0"/>
                <a:cs typeface="Calibri" panose="020F0502020204030204" pitchFamily="34" charset="0"/>
              </a:rPr>
              <a:t>work load</a:t>
            </a:r>
            <a:endParaRPr kumimoji="0" lang="zh-CN" altLang="en-US" sz="2400" b="1" dirty="0">
              <a:latin typeface="Calibri" panose="020F0502020204030204" pitchFamily="34" charset="0"/>
              <a:cs typeface="Calibri" panose="020F0502020204030204" pitchFamily="34" charset="0"/>
            </a:endParaRPr>
          </a:p>
        </p:txBody>
      </p:sp>
      <p:sp>
        <p:nvSpPr>
          <p:cNvPr id="46" name="矩形 45"/>
          <p:cNvSpPr/>
          <p:nvPr/>
        </p:nvSpPr>
        <p:spPr>
          <a:xfrm>
            <a:off x="4862165" y="2574538"/>
            <a:ext cx="4235252" cy="461665"/>
          </a:xfrm>
          <a:prstGeom prst="rect">
            <a:avLst/>
          </a:prstGeom>
        </p:spPr>
        <p:txBody>
          <a:bodyPr wrap="square">
            <a:spAutoFit/>
          </a:bodyPr>
          <a:lstStyle/>
          <a:p>
            <a:pPr algn="ctr"/>
            <a:r>
              <a:rPr kumimoji="0" lang="en-US" altLang="zh-CN" sz="2400" b="1" i="1" u="sng" dirty="0" smtClean="0">
                <a:solidFill>
                  <a:schemeClr val="bg1"/>
                </a:solidFill>
                <a:latin typeface="Calibri" panose="020F0502020204030204" pitchFamily="34" charset="0"/>
                <a:cs typeface="Calibri" panose="020F0502020204030204" pitchFamily="34" charset="0"/>
              </a:rPr>
              <a:t>Different </a:t>
            </a:r>
            <a:r>
              <a:rPr kumimoji="0" lang="en-US" altLang="zh-CN" sz="2400" b="1" dirty="0" smtClean="0">
                <a:solidFill>
                  <a:schemeClr val="bg1"/>
                </a:solidFill>
                <a:latin typeface="Calibri" panose="020F0502020204030204" pitchFamily="34" charset="0"/>
                <a:cs typeface="Calibri" panose="020F0502020204030204" pitchFamily="34" charset="0"/>
              </a:rPr>
              <a:t>acoustic side channel</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12" name="右大括号 11"/>
          <p:cNvSpPr/>
          <p:nvPr/>
        </p:nvSpPr>
        <p:spPr>
          <a:xfrm rot="5400000">
            <a:off x="5562258" y="3416728"/>
            <a:ext cx="228600" cy="1142317"/>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4983964" y="4178388"/>
            <a:ext cx="1385187" cy="369332"/>
          </a:xfrm>
          <a:prstGeom prst="rect">
            <a:avLst/>
          </a:prstGeom>
        </p:spPr>
        <p:txBody>
          <a:bodyPr wrap="none">
            <a:spAutoFit/>
          </a:bodyPr>
          <a:lstStyle/>
          <a:p>
            <a:pPr algn="ctr"/>
            <a:r>
              <a:rPr kumimoji="0" lang="en-US" altLang="zh-CN" b="1" dirty="0" smtClean="0">
                <a:solidFill>
                  <a:srgbClr val="0000F2"/>
                </a:solidFill>
                <a:latin typeface="Calibri" panose="020F0502020204030204" pitchFamily="34" charset="0"/>
                <a:cs typeface="Calibri" panose="020F0502020204030204" pitchFamily="34" charset="0"/>
              </a:rPr>
              <a:t>Z movement</a:t>
            </a:r>
            <a:endParaRPr kumimoji="0" lang="zh-CN" altLang="en-US" b="1" dirty="0">
              <a:solidFill>
                <a:srgbClr val="0000F2"/>
              </a:solidFill>
              <a:latin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2"/>
          <a:stretch>
            <a:fillRect/>
          </a:stretch>
        </p:blipFill>
        <p:spPr>
          <a:xfrm>
            <a:off x="295788" y="3832398"/>
            <a:ext cx="1785264" cy="1558691"/>
          </a:xfrm>
          <a:prstGeom prst="rect">
            <a:avLst/>
          </a:prstGeom>
        </p:spPr>
      </p:pic>
      <p:sp>
        <p:nvSpPr>
          <p:cNvPr id="29" name="矩形 28"/>
          <p:cNvSpPr/>
          <p:nvPr/>
        </p:nvSpPr>
        <p:spPr>
          <a:xfrm>
            <a:off x="243158" y="5543490"/>
            <a:ext cx="1890523" cy="400110"/>
          </a:xfrm>
          <a:prstGeom prst="rect">
            <a:avLst/>
          </a:prstGeom>
        </p:spPr>
        <p:txBody>
          <a:bodyPr wrap="square">
            <a:spAutoFit/>
          </a:bodyPr>
          <a:lstStyle/>
          <a:p>
            <a:pPr algn="ctr"/>
            <a:r>
              <a:rPr kumimoji="0" lang="en-US" altLang="zh-CN" sz="2000" dirty="0" smtClean="0">
                <a:latin typeface="Calibri" panose="020F0502020204030204" pitchFamily="34" charset="0"/>
                <a:cs typeface="Calibri" panose="020F0502020204030204" pitchFamily="34" charset="0"/>
              </a:rPr>
              <a:t>X/Y belt-pulley </a:t>
            </a:r>
            <a:endParaRPr kumimoji="0" lang="zh-CN" altLang="en-US" sz="2000"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2663472" y="3819465"/>
            <a:ext cx="1733550" cy="1571625"/>
          </a:xfrm>
          <a:prstGeom prst="rect">
            <a:avLst/>
          </a:prstGeom>
        </p:spPr>
      </p:pic>
      <p:sp>
        <p:nvSpPr>
          <p:cNvPr id="48" name="矩形 47"/>
          <p:cNvSpPr/>
          <p:nvPr/>
        </p:nvSpPr>
        <p:spPr>
          <a:xfrm>
            <a:off x="2584985" y="5543490"/>
            <a:ext cx="1890523" cy="400110"/>
          </a:xfrm>
          <a:prstGeom prst="rect">
            <a:avLst/>
          </a:prstGeom>
        </p:spPr>
        <p:txBody>
          <a:bodyPr wrap="square">
            <a:spAutoFit/>
          </a:bodyPr>
          <a:lstStyle/>
          <a:p>
            <a:pPr algn="ctr"/>
            <a:r>
              <a:rPr kumimoji="0" lang="en-US" altLang="zh-CN" sz="2000" dirty="0">
                <a:latin typeface="Calibri" panose="020F0502020204030204" pitchFamily="34" charset="0"/>
                <a:cs typeface="Calibri" panose="020F0502020204030204" pitchFamily="34" charset="0"/>
              </a:rPr>
              <a:t>Z</a:t>
            </a:r>
            <a:r>
              <a:rPr kumimoji="0" lang="en-US" altLang="zh-CN" sz="2000" dirty="0" smtClean="0">
                <a:latin typeface="Calibri" panose="020F0502020204030204" pitchFamily="34" charset="0"/>
                <a:cs typeface="Calibri" panose="020F0502020204030204" pitchFamily="34" charset="0"/>
              </a:rPr>
              <a:t> Lead-screw</a:t>
            </a:r>
            <a:endParaRPr kumimoji="0" lang="zh-CN" altLang="en-US" sz="2000" dirty="0">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124200"/>
            <a:ext cx="3581400" cy="1120121"/>
          </a:xfrm>
          <a:prstGeom prst="rect">
            <a:avLst/>
          </a:prstGeom>
        </p:spPr>
      </p:pic>
      <p:sp>
        <p:nvSpPr>
          <p:cNvPr id="49" name="右大括号 48"/>
          <p:cNvSpPr/>
          <p:nvPr/>
        </p:nvSpPr>
        <p:spPr>
          <a:xfrm rot="5400000">
            <a:off x="6890686" y="3525274"/>
            <a:ext cx="228600" cy="925228"/>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6371183" y="4178389"/>
            <a:ext cx="1401217" cy="369332"/>
          </a:xfrm>
          <a:prstGeom prst="rect">
            <a:avLst/>
          </a:prstGeom>
        </p:spPr>
        <p:txBody>
          <a:bodyPr wrap="none">
            <a:spAutoFit/>
          </a:bodyPr>
          <a:lstStyle/>
          <a:p>
            <a:pPr algn="ctr"/>
            <a:r>
              <a:rPr kumimoji="0" lang="en-US" altLang="zh-CN" b="1" dirty="0" smtClean="0">
                <a:solidFill>
                  <a:srgbClr val="0000F2"/>
                </a:solidFill>
                <a:latin typeface="Calibri" panose="020F0502020204030204" pitchFamily="34" charset="0"/>
                <a:cs typeface="Calibri" panose="020F0502020204030204" pitchFamily="34" charset="0"/>
              </a:rPr>
              <a:t>Y movement</a:t>
            </a:r>
            <a:endParaRPr kumimoji="0" lang="zh-CN" altLang="en-US" b="1" dirty="0">
              <a:solidFill>
                <a:srgbClr val="0000F2"/>
              </a:solidFill>
              <a:latin typeface="Calibri" panose="020F0502020204030204" pitchFamily="34" charset="0"/>
              <a:cs typeface="Calibri" panose="020F0502020204030204" pitchFamily="34" charset="0"/>
            </a:endParaRPr>
          </a:p>
        </p:txBody>
      </p:sp>
      <p:sp>
        <p:nvSpPr>
          <p:cNvPr id="51" name="右大括号 50"/>
          <p:cNvSpPr/>
          <p:nvPr/>
        </p:nvSpPr>
        <p:spPr>
          <a:xfrm rot="5400000">
            <a:off x="8215703" y="3525273"/>
            <a:ext cx="228600" cy="925228"/>
          </a:xfrm>
          <a:prstGeom prst="rightBrace">
            <a:avLst/>
          </a:prstGeom>
          <a:ln w="28575">
            <a:solidFill>
              <a:srgbClr val="0000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矩形 51"/>
          <p:cNvSpPr/>
          <p:nvPr/>
        </p:nvSpPr>
        <p:spPr>
          <a:xfrm>
            <a:off x="7696200" y="4178388"/>
            <a:ext cx="1401217" cy="369332"/>
          </a:xfrm>
          <a:prstGeom prst="rect">
            <a:avLst/>
          </a:prstGeom>
        </p:spPr>
        <p:txBody>
          <a:bodyPr wrap="none">
            <a:spAutoFit/>
          </a:bodyPr>
          <a:lstStyle/>
          <a:p>
            <a:pPr algn="ctr"/>
            <a:r>
              <a:rPr kumimoji="0" lang="en-US" altLang="zh-CN" b="1" dirty="0">
                <a:solidFill>
                  <a:srgbClr val="0000F2"/>
                </a:solidFill>
                <a:latin typeface="Calibri" panose="020F0502020204030204" pitchFamily="34" charset="0"/>
                <a:cs typeface="Calibri" panose="020F0502020204030204" pitchFamily="34" charset="0"/>
              </a:rPr>
              <a:t>X</a:t>
            </a:r>
            <a:r>
              <a:rPr kumimoji="0" lang="en-US" altLang="zh-CN" b="1" dirty="0" smtClean="0">
                <a:solidFill>
                  <a:srgbClr val="0000F2"/>
                </a:solidFill>
                <a:latin typeface="Calibri" panose="020F0502020204030204" pitchFamily="34" charset="0"/>
                <a:cs typeface="Calibri" panose="020F0502020204030204" pitchFamily="34" charset="0"/>
              </a:rPr>
              <a:t> movement</a:t>
            </a:r>
            <a:endParaRPr kumimoji="0" lang="zh-CN" altLang="en-US" b="1" dirty="0">
              <a:solidFill>
                <a:srgbClr val="0000F2"/>
              </a:solidFill>
              <a:latin typeface="Calibri" panose="020F0502020204030204" pitchFamily="34" charset="0"/>
              <a:cs typeface="Calibri" panose="020F0502020204030204" pitchFamily="34" charset="0"/>
            </a:endParaRPr>
          </a:p>
        </p:txBody>
      </p:sp>
      <p:grpSp>
        <p:nvGrpSpPr>
          <p:cNvPr id="53" name="组合 52"/>
          <p:cNvGrpSpPr/>
          <p:nvPr/>
        </p:nvGrpSpPr>
        <p:grpSpPr>
          <a:xfrm>
            <a:off x="1219200" y="125391"/>
            <a:ext cx="861852" cy="880988"/>
            <a:chOff x="914400" y="1914420"/>
            <a:chExt cx="1488650" cy="1438380"/>
          </a:xfrm>
        </p:grpSpPr>
        <p:sp>
          <p:nvSpPr>
            <p:cNvPr id="54" name="椭圆 53"/>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56" name="组合 55"/>
          <p:cNvGrpSpPr/>
          <p:nvPr/>
        </p:nvGrpSpPr>
        <p:grpSpPr>
          <a:xfrm>
            <a:off x="4114800" y="128019"/>
            <a:ext cx="861852" cy="880988"/>
            <a:chOff x="3699641" y="1679028"/>
            <a:chExt cx="1706617" cy="1676400"/>
          </a:xfrm>
          <a:solidFill>
            <a:schemeClr val="accent5">
              <a:lumMod val="20000"/>
              <a:lumOff val="80000"/>
            </a:schemeClr>
          </a:solidFill>
        </p:grpSpPr>
        <p:sp>
          <p:nvSpPr>
            <p:cNvPr id="57" name="椭圆 56"/>
            <p:cNvSpPr/>
            <p:nvPr/>
          </p:nvSpPr>
          <p:spPr>
            <a:xfrm>
              <a:off x="3699641" y="1679028"/>
              <a:ext cx="1706617" cy="1676400"/>
            </a:xfrm>
            <a:prstGeom prst="ellipse">
              <a:avLst/>
            </a:prstGeom>
            <a:grp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a:grpFill/>
          </p:spPr>
        </p:pic>
      </p:grpSp>
      <p:grpSp>
        <p:nvGrpSpPr>
          <p:cNvPr id="59" name="组合 58"/>
          <p:cNvGrpSpPr/>
          <p:nvPr/>
        </p:nvGrpSpPr>
        <p:grpSpPr>
          <a:xfrm>
            <a:off x="7113531" y="125391"/>
            <a:ext cx="861852" cy="880988"/>
            <a:chOff x="6732531" y="1676400"/>
            <a:chExt cx="1706617" cy="1676400"/>
          </a:xfrm>
        </p:grpSpPr>
        <p:sp>
          <p:nvSpPr>
            <p:cNvPr id="60" name="椭圆 59"/>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2" name="直接连接符 61"/>
          <p:cNvCxnSpPr>
            <a:stCxn id="54" idx="6"/>
            <a:endCxn id="57"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57" idx="6"/>
            <a:endCxn id="60"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15248" y="1224141"/>
            <a:ext cx="2260953" cy="319438"/>
          </a:xfrm>
          <a:prstGeom prst="rect">
            <a:avLst/>
          </a:prstGeom>
          <a:solidFill>
            <a:schemeClr val="accent5">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Primitive Operation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7" idx="4"/>
            <a:endCxn id="64" idx="0"/>
          </p:cNvCxnSpPr>
          <p:nvPr/>
        </p:nvCxnSpPr>
        <p:spPr>
          <a:xfrm flipH="1">
            <a:off x="4545725" y="1009007"/>
            <a:ext cx="1" cy="21513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2923300" y="1761341"/>
            <a:ext cx="3264093"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cs typeface="Calibri" panose="020F0502020204030204" pitchFamily="34" charset="0"/>
              </a:rPr>
              <a:t>Layer Movement </a:t>
            </a:r>
            <a:r>
              <a:rPr kumimoji="0" lang="en-US" altLang="zh-CN" sz="2000" dirty="0">
                <a:solidFill>
                  <a:srgbClr val="7030A0"/>
                </a:solidFill>
                <a:latin typeface="Calibri" panose="020F0502020204030204" pitchFamily="34" charset="0"/>
                <a:cs typeface="Calibri" panose="020F0502020204030204" pitchFamily="34" charset="0"/>
              </a:rPr>
              <a:t>Prediction</a:t>
            </a:r>
            <a:endParaRPr kumimoji="0" lang="zh-CN" altLang="en-US" sz="2000" dirty="0">
              <a:solidFill>
                <a:srgbClr val="7030A0"/>
              </a:solidFill>
              <a:latin typeface="Calibri" panose="020F0502020204030204" pitchFamily="34" charset="0"/>
              <a:cs typeface="Calibri" panose="020F0502020204030204" pitchFamily="34" charset="0"/>
            </a:endParaRPr>
          </a:p>
        </p:txBody>
      </p:sp>
      <p:cxnSp>
        <p:nvCxnSpPr>
          <p:cNvPr id="67" name="直接箭头连接符 66"/>
          <p:cNvCxnSpPr>
            <a:stCxn id="64" idx="2"/>
            <a:endCxn id="66" idx="0"/>
          </p:cNvCxnSpPr>
          <p:nvPr/>
        </p:nvCxnSpPr>
        <p:spPr>
          <a:xfrm>
            <a:off x="4545725" y="1543579"/>
            <a:ext cx="9622" cy="21776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5987" y="4495801"/>
            <a:ext cx="3384613" cy="2286000"/>
          </a:xfrm>
          <a:prstGeom prst="rect">
            <a:avLst/>
          </a:prstGeom>
        </p:spPr>
      </p:pic>
    </p:spTree>
    <p:extLst>
      <p:ext uri="{BB962C8B-B14F-4D97-AF65-F5344CB8AC3E}">
        <p14:creationId xmlns:p14="http://schemas.microsoft.com/office/powerpoint/2010/main" val="245325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114911" y="1249819"/>
            <a:ext cx="2861630"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cs typeface="Calibri" panose="020F0502020204030204" pitchFamily="34" charset="0"/>
              </a:rPr>
              <a:t>Printing Status </a:t>
            </a:r>
            <a:r>
              <a:rPr kumimoji="0" lang="en-US" altLang="zh-CN" sz="2000" dirty="0" smtClean="0">
                <a:solidFill>
                  <a:srgbClr val="7030A0"/>
                </a:solidFill>
                <a:latin typeface="Calibri" panose="020F0502020204030204" pitchFamily="34" charset="0"/>
                <a:cs typeface="Calibri" panose="020F0502020204030204" pitchFamily="34" charset="0"/>
              </a:rPr>
              <a:t>Prediction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4081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6"/>
          <a:stretch>
            <a:fillRect/>
          </a:stretch>
        </p:blipFill>
        <p:spPr>
          <a:xfrm>
            <a:off x="918779" y="1791676"/>
            <a:ext cx="7253893" cy="4724098"/>
          </a:xfrm>
          <a:prstGeom prst="rect">
            <a:avLst/>
          </a:prstGeom>
        </p:spPr>
      </p:pic>
      <p:pic>
        <p:nvPicPr>
          <p:cNvPr id="2" name="图片 1">
            <a:hlinkClick r:id="rId7" action="ppaction://hlinksldjump"/>
          </p:cNvPr>
          <p:cNvPicPr>
            <a:picLocks noChangeAspect="1"/>
          </p:cNvPicPr>
          <p:nvPr/>
        </p:nvPicPr>
        <p:blipFill>
          <a:blip r:embed="rId8"/>
          <a:stretch>
            <a:fillRect/>
          </a:stretch>
        </p:blipFill>
        <p:spPr>
          <a:xfrm>
            <a:off x="5756738" y="2473830"/>
            <a:ext cx="1558462" cy="574170"/>
          </a:xfrm>
          <a:prstGeom prst="rect">
            <a:avLst/>
          </a:prstGeom>
        </p:spPr>
      </p:pic>
      <p:sp>
        <p:nvSpPr>
          <p:cNvPr id="16" name="矩形 15"/>
          <p:cNvSpPr/>
          <p:nvPr/>
        </p:nvSpPr>
        <p:spPr>
          <a:xfrm>
            <a:off x="4151556" y="3166646"/>
            <a:ext cx="1077283" cy="338554"/>
          </a:xfrm>
          <a:prstGeom prst="rect">
            <a:avLst/>
          </a:prstGeom>
        </p:spPr>
        <p:txBody>
          <a:bodyPr wrap="none">
            <a:spAutoFit/>
          </a:bodyPr>
          <a:lstStyle/>
          <a:p>
            <a:pPr algn="ctr"/>
            <a:r>
              <a:rPr kumimoji="0" lang="en-US" altLang="zh-CN" sz="1600" b="1" dirty="0" smtClean="0">
                <a:latin typeface="Calibri" panose="020F0502020204030204" pitchFamily="34" charset="0"/>
                <a:cs typeface="Calibri" panose="020F0502020204030204" pitchFamily="34" charset="0"/>
              </a:rPr>
              <a:t>Frame size</a:t>
            </a:r>
            <a:endParaRPr kumimoji="0" lang="zh-CN" alt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803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sp>
        <p:nvSpPr>
          <p:cNvPr id="56" name="椭圆 55"/>
          <p:cNvSpPr/>
          <p:nvPr/>
        </p:nvSpPr>
        <p:spPr>
          <a:xfrm>
            <a:off x="4114800" y="128019"/>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447" y="291927"/>
            <a:ext cx="629800" cy="555519"/>
          </a:xfrm>
          <a:prstGeom prst="rect">
            <a:avLst/>
          </a:prstGeom>
        </p:spPr>
      </p:pic>
      <p:grpSp>
        <p:nvGrpSpPr>
          <p:cNvPr id="58" name="组合 57"/>
          <p:cNvGrpSpPr/>
          <p:nvPr/>
        </p:nvGrpSpPr>
        <p:grpSpPr>
          <a:xfrm>
            <a:off x="7113531" y="125391"/>
            <a:ext cx="861852" cy="880988"/>
            <a:chOff x="6732531" y="1676400"/>
            <a:chExt cx="1706617" cy="1676400"/>
          </a:xfrm>
        </p:grpSpPr>
        <p:sp>
          <p:nvSpPr>
            <p:cNvPr id="59" name="椭圆 58"/>
            <p:cNvSpPr/>
            <p:nvPr/>
          </p:nvSpPr>
          <p:spPr>
            <a:xfrm>
              <a:off x="6732531" y="1676400"/>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1905000"/>
              <a:ext cx="1358199" cy="1365424"/>
            </a:xfrm>
            <a:prstGeom prst="rect">
              <a:avLst/>
            </a:prstGeom>
          </p:spPr>
        </p:pic>
      </p:grpSp>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a:hlinkClick r:id="rId6" action="ppaction://hlinksldjump"/>
          </p:cNvPr>
          <p:cNvSpPr/>
          <p:nvPr/>
        </p:nvSpPr>
        <p:spPr>
          <a:xfrm>
            <a:off x="3114911" y="1249819"/>
            <a:ext cx="2861630"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rgbClr val="7030A0"/>
                </a:solidFill>
                <a:latin typeface="Calibri" panose="020F0502020204030204" pitchFamily="34" charset="0"/>
                <a:cs typeface="Calibri" panose="020F0502020204030204" pitchFamily="34" charset="0"/>
              </a:rPr>
              <a:t>Printing Status </a:t>
            </a:r>
            <a:r>
              <a:rPr kumimoji="0" lang="en-US" altLang="zh-CN" sz="2000" dirty="0" smtClean="0">
                <a:solidFill>
                  <a:srgbClr val="7030A0"/>
                </a:solidFill>
                <a:latin typeface="Calibri" panose="020F0502020204030204" pitchFamily="34" charset="0"/>
                <a:cs typeface="Calibri" panose="020F0502020204030204" pitchFamily="34" charset="0"/>
              </a:rPr>
              <a:t>Prediction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6" idx="4"/>
            <a:endCxn id="64" idx="0"/>
          </p:cNvCxnSpPr>
          <p:nvPr/>
        </p:nvCxnSpPr>
        <p:spPr>
          <a:xfrm>
            <a:off x="4545726" y="1009007"/>
            <a:ext cx="0" cy="24081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7"/>
          <a:stretch>
            <a:fillRect/>
          </a:stretch>
        </p:blipFill>
        <p:spPr>
          <a:xfrm>
            <a:off x="2209800" y="1939289"/>
            <a:ext cx="4769600" cy="2209800"/>
          </a:xfrm>
          <a:prstGeom prst="rect">
            <a:avLst/>
          </a:prstGeom>
        </p:spPr>
      </p:pic>
      <p:pic>
        <p:nvPicPr>
          <p:cNvPr id="2" name="图片 1"/>
          <p:cNvPicPr>
            <a:picLocks noChangeAspect="1"/>
          </p:cNvPicPr>
          <p:nvPr/>
        </p:nvPicPr>
        <p:blipFill>
          <a:blip r:embed="rId8"/>
          <a:stretch>
            <a:fillRect/>
          </a:stretch>
        </p:blipFill>
        <p:spPr>
          <a:xfrm>
            <a:off x="2209800" y="4267199"/>
            <a:ext cx="4769600" cy="2388231"/>
          </a:xfrm>
          <a:prstGeom prst="rect">
            <a:avLst/>
          </a:prstGeom>
        </p:spPr>
      </p:pic>
    </p:spTree>
    <p:extLst>
      <p:ext uri="{BB962C8B-B14F-4D97-AF65-F5344CB8AC3E}">
        <p14:creationId xmlns:p14="http://schemas.microsoft.com/office/powerpoint/2010/main" val="275358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568091" y="3742809"/>
            <a:ext cx="1888466"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G-code Protocol</a:t>
            </a:r>
            <a:endParaRPr kumimoji="0" lang="zh-CN" altLang="en-US" sz="2000" b="1" dirty="0">
              <a:latin typeface="Calibri" panose="020F0502020204030204" pitchFamily="34" charset="0"/>
              <a:cs typeface="Calibri" panose="020F0502020204030204" pitchFamily="34" charset="0"/>
            </a:endParaRPr>
          </a:p>
        </p:txBody>
      </p:sp>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55" name="组合 54"/>
          <p:cNvGrpSpPr/>
          <p:nvPr/>
        </p:nvGrpSpPr>
        <p:grpSpPr>
          <a:xfrm>
            <a:off x="4114800" y="128019"/>
            <a:ext cx="861852" cy="880988"/>
            <a:chOff x="3699641" y="1679028"/>
            <a:chExt cx="1706617" cy="1676400"/>
          </a:xfrm>
        </p:grpSpPr>
        <p:sp>
          <p:nvSpPr>
            <p:cNvPr id="56" name="椭圆 55"/>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sp>
        <p:nvSpPr>
          <p:cNvPr id="59" name="椭圆 58"/>
          <p:cNvSpPr/>
          <p:nvPr/>
        </p:nvSpPr>
        <p:spPr>
          <a:xfrm>
            <a:off x="7113531" y="125391"/>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375" y="245526"/>
            <a:ext cx="685899" cy="717563"/>
          </a:xfrm>
          <a:prstGeom prst="rect">
            <a:avLst/>
          </a:prstGeom>
        </p:spPr>
      </p:pic>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250263" y="1241236"/>
            <a:ext cx="2588387"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G-code Reconstruction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9" idx="4"/>
            <a:endCxn id="64" idx="0"/>
          </p:cNvCxnSpPr>
          <p:nvPr/>
        </p:nvCxnSpPr>
        <p:spPr>
          <a:xfrm>
            <a:off x="7544457" y="1006379"/>
            <a:ext cx="0" cy="23485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811459" y="3074260"/>
            <a:ext cx="1157778" cy="533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Predicted Primitive</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sp>
        <p:nvSpPr>
          <p:cNvPr id="30" name="矩形 29"/>
          <p:cNvSpPr/>
          <p:nvPr/>
        </p:nvSpPr>
        <p:spPr>
          <a:xfrm>
            <a:off x="911837" y="3749320"/>
            <a:ext cx="1157778" cy="533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Predicted Primitive</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sp>
        <p:nvSpPr>
          <p:cNvPr id="9" name="矩形 8"/>
          <p:cNvSpPr/>
          <p:nvPr/>
        </p:nvSpPr>
        <p:spPr>
          <a:xfrm>
            <a:off x="1038437" y="4812268"/>
            <a:ext cx="2134559"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Printing Status Set</a:t>
            </a:r>
            <a:endParaRPr kumimoji="0" lang="zh-CN" altLang="en-US" sz="2000" b="1" dirty="0">
              <a:latin typeface="Calibri" panose="020F0502020204030204" pitchFamily="34" charset="0"/>
              <a:cs typeface="Calibri" panose="020F0502020204030204" pitchFamily="34" charset="0"/>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5596" y="3350760"/>
            <a:ext cx="660241" cy="660241"/>
          </a:xfrm>
          <a:prstGeom prst="rect">
            <a:avLst/>
          </a:prstGeom>
        </p:spPr>
      </p:pic>
      <p:sp>
        <p:nvSpPr>
          <p:cNvPr id="38" name="矩形 37"/>
          <p:cNvSpPr/>
          <p:nvPr/>
        </p:nvSpPr>
        <p:spPr>
          <a:xfrm>
            <a:off x="781274" y="3886200"/>
            <a:ext cx="1157778" cy="533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dirty="0" smtClean="0">
                <a:solidFill>
                  <a:schemeClr val="tx1"/>
                </a:solidFill>
                <a:latin typeface="Calibri" panose="020F0502020204030204" pitchFamily="34" charset="0"/>
                <a:ea typeface="新細明體" charset="-120"/>
                <a:cs typeface="Calibri" panose="020F0502020204030204" pitchFamily="34" charset="0"/>
              </a:rPr>
              <a:t>Predicted Primitive</a:t>
            </a:r>
            <a:endParaRPr kumimoji="0" lang="zh-CN" altLang="en-US" dirty="0">
              <a:solidFill>
                <a:schemeClr val="tx1"/>
              </a:solidFill>
              <a:latin typeface="Calibri" panose="020F0502020204030204" pitchFamily="34" charset="0"/>
              <a:ea typeface="新細明體" charset="-120"/>
              <a:cs typeface="Calibri" panose="020F0502020204030204" pitchFamily="34" charset="0"/>
            </a:endParaRPr>
          </a:p>
        </p:txBody>
      </p:sp>
      <p:pic>
        <p:nvPicPr>
          <p:cNvPr id="39" name="图片 38"/>
          <p:cNvPicPr>
            <a:picLocks noChangeAspect="1"/>
          </p:cNvPicPr>
          <p:nvPr/>
        </p:nvPicPr>
        <p:blipFill>
          <a:blip r:embed="rId7"/>
          <a:stretch>
            <a:fillRect/>
          </a:stretch>
        </p:blipFill>
        <p:spPr>
          <a:xfrm>
            <a:off x="3323963" y="4044950"/>
            <a:ext cx="2769474" cy="527050"/>
          </a:xfrm>
          <a:prstGeom prst="rect">
            <a:avLst/>
          </a:prstGeom>
        </p:spPr>
      </p:pic>
      <p:pic>
        <p:nvPicPr>
          <p:cNvPr id="14" name="图片 13"/>
          <p:cNvPicPr>
            <a:picLocks noChangeAspect="1"/>
          </p:cNvPicPr>
          <p:nvPr/>
        </p:nvPicPr>
        <p:blipFill>
          <a:blip r:embed="rId8"/>
          <a:stretch>
            <a:fillRect/>
          </a:stretch>
        </p:blipFill>
        <p:spPr>
          <a:xfrm>
            <a:off x="6222744" y="2886985"/>
            <a:ext cx="2250081" cy="1866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矩形 40"/>
          <p:cNvSpPr/>
          <p:nvPr/>
        </p:nvSpPr>
        <p:spPr>
          <a:xfrm>
            <a:off x="6103574" y="4812268"/>
            <a:ext cx="2525500"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Reconstructed G-code</a:t>
            </a:r>
            <a:endParaRPr kumimoji="0" lang="zh-CN" altLang="en-US" sz="2000" b="1" dirty="0">
              <a:latin typeface="Calibri" panose="020F0502020204030204" pitchFamily="34" charset="0"/>
              <a:cs typeface="Calibri" panose="020F0502020204030204" pitchFamily="34" charset="0"/>
            </a:endParaRPr>
          </a:p>
        </p:txBody>
      </p:sp>
      <p:sp>
        <p:nvSpPr>
          <p:cNvPr id="23" name="矩形 22">
            <a:hlinkClick r:id="rId9" action="ppaction://hlinksldjump"/>
          </p:cNvPr>
          <p:cNvSpPr/>
          <p:nvPr/>
        </p:nvSpPr>
        <p:spPr>
          <a:xfrm>
            <a:off x="3706155" y="4485444"/>
            <a:ext cx="1596014"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(Algorithm 1)</a:t>
            </a:r>
            <a:endParaRPr kumimoji="0" lang="zh-CN" alt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6261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19200" y="125391"/>
            <a:ext cx="861852" cy="880988"/>
            <a:chOff x="914400" y="1914420"/>
            <a:chExt cx="1488650" cy="1438380"/>
          </a:xfrm>
        </p:grpSpPr>
        <p:sp>
          <p:nvSpPr>
            <p:cNvPr id="53" name="椭圆 52"/>
            <p:cNvSpPr/>
            <p:nvPr/>
          </p:nvSpPr>
          <p:spPr>
            <a:xfrm>
              <a:off x="914400" y="1914420"/>
              <a:ext cx="1488650" cy="1438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21" y="2285152"/>
              <a:ext cx="1391435" cy="762848"/>
            </a:xfrm>
            <a:prstGeom prst="rect">
              <a:avLst/>
            </a:prstGeom>
          </p:spPr>
        </p:pic>
      </p:grpSp>
      <p:grpSp>
        <p:nvGrpSpPr>
          <p:cNvPr id="55" name="组合 54"/>
          <p:cNvGrpSpPr/>
          <p:nvPr/>
        </p:nvGrpSpPr>
        <p:grpSpPr>
          <a:xfrm>
            <a:off x="4114800" y="128019"/>
            <a:ext cx="861852" cy="880988"/>
            <a:chOff x="3699641" y="1679028"/>
            <a:chExt cx="1706617" cy="1676400"/>
          </a:xfrm>
        </p:grpSpPr>
        <p:sp>
          <p:nvSpPr>
            <p:cNvPr id="56" name="椭圆 55"/>
            <p:cNvSpPr/>
            <p:nvPr/>
          </p:nvSpPr>
          <p:spPr>
            <a:xfrm>
              <a:off x="3699641" y="1679028"/>
              <a:ext cx="1706617" cy="16764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443" y="1990923"/>
              <a:ext cx="1247113" cy="1057077"/>
            </a:xfrm>
            <a:prstGeom prst="rect">
              <a:avLst/>
            </a:prstGeom>
          </p:spPr>
        </p:pic>
      </p:grpSp>
      <p:sp>
        <p:nvSpPr>
          <p:cNvPr id="59" name="椭圆 58"/>
          <p:cNvSpPr/>
          <p:nvPr/>
        </p:nvSpPr>
        <p:spPr>
          <a:xfrm>
            <a:off x="7113531" y="125391"/>
            <a:ext cx="861852" cy="880988"/>
          </a:xfrm>
          <a:prstGeom prst="ellipse">
            <a:avLst/>
          </a:prstGeom>
          <a:solidFill>
            <a:schemeClr val="accent5">
              <a:lumMod val="20000"/>
              <a:lumOff val="8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375" y="245526"/>
            <a:ext cx="685899" cy="717563"/>
          </a:xfrm>
          <a:prstGeom prst="rect">
            <a:avLst/>
          </a:prstGeom>
        </p:spPr>
      </p:pic>
      <p:cxnSp>
        <p:nvCxnSpPr>
          <p:cNvPr id="61" name="直接连接符 60"/>
          <p:cNvCxnSpPr>
            <a:stCxn id="53" idx="6"/>
            <a:endCxn id="56" idx="2"/>
          </p:cNvCxnSpPr>
          <p:nvPr/>
        </p:nvCxnSpPr>
        <p:spPr>
          <a:xfrm>
            <a:off x="2081052" y="565885"/>
            <a:ext cx="2033748"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6" idx="6"/>
            <a:endCxn id="59" idx="2"/>
          </p:cNvCxnSpPr>
          <p:nvPr/>
        </p:nvCxnSpPr>
        <p:spPr>
          <a:xfrm flipV="1">
            <a:off x="4976652" y="565885"/>
            <a:ext cx="2136879" cy="2628"/>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4" name="矩形 63">
            <a:hlinkClick r:id="rId6" action="ppaction://hlinksldjump"/>
          </p:cNvPr>
          <p:cNvSpPr/>
          <p:nvPr/>
        </p:nvSpPr>
        <p:spPr>
          <a:xfrm>
            <a:off x="6250263" y="1241236"/>
            <a:ext cx="2588387" cy="319438"/>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smtClean="0">
                <a:solidFill>
                  <a:srgbClr val="7030A0"/>
                </a:solidFill>
                <a:latin typeface="Calibri" panose="020F0502020204030204" pitchFamily="34" charset="0"/>
                <a:ea typeface="新細明體" charset="-120"/>
                <a:cs typeface="Calibri" panose="020F0502020204030204" pitchFamily="34" charset="0"/>
              </a:rPr>
              <a:t>G-code Reconstruction</a:t>
            </a:r>
            <a:endParaRPr kumimoji="0" lang="zh-CN" altLang="en-US" sz="2000" dirty="0">
              <a:solidFill>
                <a:srgbClr val="7030A0"/>
              </a:solidFill>
              <a:latin typeface="Calibri" panose="020F0502020204030204" pitchFamily="34" charset="0"/>
              <a:ea typeface="新細明體" charset="-120"/>
              <a:cs typeface="Calibri" panose="020F0502020204030204" pitchFamily="34" charset="0"/>
            </a:endParaRPr>
          </a:p>
        </p:txBody>
      </p:sp>
      <p:cxnSp>
        <p:nvCxnSpPr>
          <p:cNvPr id="65" name="直接箭头连接符 64"/>
          <p:cNvCxnSpPr>
            <a:stCxn id="59" idx="4"/>
            <a:endCxn id="64" idx="0"/>
          </p:cNvCxnSpPr>
          <p:nvPr/>
        </p:nvCxnSpPr>
        <p:spPr>
          <a:xfrm>
            <a:off x="7544457" y="1006379"/>
            <a:ext cx="0" cy="23485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7"/>
          <a:stretch>
            <a:fillRect/>
          </a:stretch>
        </p:blipFill>
        <p:spPr>
          <a:xfrm>
            <a:off x="2819400" y="1597830"/>
            <a:ext cx="3318012" cy="5183970"/>
          </a:xfrm>
          <a:prstGeom prst="rect">
            <a:avLst/>
          </a:prstGeom>
        </p:spPr>
      </p:pic>
    </p:spTree>
    <p:extLst>
      <p:ext uri="{BB962C8B-B14F-4D97-AF65-F5344CB8AC3E}">
        <p14:creationId xmlns:p14="http://schemas.microsoft.com/office/powerpoint/2010/main" val="77929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txBox="1">
            <a:spLocks/>
          </p:cNvSpPr>
          <p:nvPr/>
        </p:nvSpPr>
        <p:spPr bwMode="auto">
          <a:xfrm>
            <a:off x="533400" y="990600"/>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Primitive Operation Model Accuracy</a:t>
            </a:r>
            <a:endParaRPr kumimoji="0" lang="en-US" dirty="0" smtClean="0"/>
          </a:p>
          <a:p>
            <a:pPr lvl="1"/>
            <a:endParaRPr kumimoji="0" lang="en-US" dirty="0" smtClean="0"/>
          </a:p>
          <a:p>
            <a:endParaRPr kumimoji="0" lang="en-US" dirty="0" smtClean="0"/>
          </a:p>
          <a:p>
            <a:endParaRPr kumimoji="0" lang="en-US" dirty="0" smtClean="0"/>
          </a:p>
        </p:txBody>
      </p:sp>
      <p:sp>
        <p:nvSpPr>
          <p:cNvPr id="18" name="圆角矩形 17"/>
          <p:cNvSpPr/>
          <p:nvPr/>
        </p:nvSpPr>
        <p:spPr>
          <a:xfrm>
            <a:off x="6019800" y="4648200"/>
            <a:ext cx="2881848" cy="914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sz="4400" dirty="0" smtClean="0">
                <a:solidFill>
                  <a:schemeClr val="tx1"/>
                </a:solidFill>
              </a:rPr>
              <a:t>Evaluation (1/5)</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5" name="矩形 24"/>
          <p:cNvSpPr/>
          <p:nvPr/>
        </p:nvSpPr>
        <p:spPr>
          <a:xfrm>
            <a:off x="685800" y="3626858"/>
            <a:ext cx="2432397" cy="369332"/>
          </a:xfrm>
          <a:prstGeom prst="rect">
            <a:avLst/>
          </a:prstGeom>
        </p:spPr>
        <p:txBody>
          <a:bodyPr wrap="none">
            <a:spAutoFit/>
          </a:bodyPr>
          <a:lstStyle/>
          <a:p>
            <a:pPr algn="ctr"/>
            <a:r>
              <a:rPr kumimoji="0" lang="en-US" altLang="zh-CN" dirty="0" smtClean="0">
                <a:latin typeface="Calibri" panose="020F0502020204030204" pitchFamily="34" charset="0"/>
                <a:cs typeface="Calibri" panose="020F0502020204030204" pitchFamily="34" charset="0"/>
              </a:rPr>
              <a:t>Layer Movement Model</a:t>
            </a:r>
            <a:endParaRPr kumimoji="0" lang="zh-CN" altLang="en-US" dirty="0">
              <a:latin typeface="Calibri" panose="020F0502020204030204" pitchFamily="34" charset="0"/>
              <a:cs typeface="Calibri" panose="020F0502020204030204" pitchFamily="34" charset="0"/>
            </a:endParaRPr>
          </a:p>
        </p:txBody>
      </p:sp>
      <p:sp>
        <p:nvSpPr>
          <p:cNvPr id="26" name="矩形 25"/>
          <p:cNvSpPr/>
          <p:nvPr/>
        </p:nvSpPr>
        <p:spPr>
          <a:xfrm>
            <a:off x="3549040" y="3626858"/>
            <a:ext cx="2423485" cy="369332"/>
          </a:xfrm>
          <a:prstGeom prst="rect">
            <a:avLst/>
          </a:prstGeom>
        </p:spPr>
        <p:txBody>
          <a:bodyPr wrap="none">
            <a:spAutoFit/>
          </a:bodyPr>
          <a:lstStyle/>
          <a:p>
            <a:pPr algn="ctr"/>
            <a:r>
              <a:rPr kumimoji="0" lang="en-US" altLang="zh-CN" dirty="0" smtClean="0">
                <a:latin typeface="Calibri" panose="020F0502020204030204" pitchFamily="34" charset="0"/>
                <a:cs typeface="Calibri" panose="020F0502020204030204" pitchFamily="34" charset="0"/>
              </a:rPr>
              <a:t>Head Movement Model</a:t>
            </a:r>
            <a:endParaRPr kumimoji="0" lang="zh-CN" altLang="en-US" dirty="0">
              <a:latin typeface="Calibri" panose="020F0502020204030204" pitchFamily="34" charset="0"/>
              <a:cs typeface="Calibri" panose="020F0502020204030204" pitchFamily="34" charset="0"/>
            </a:endParaRPr>
          </a:p>
        </p:txBody>
      </p:sp>
      <p:sp>
        <p:nvSpPr>
          <p:cNvPr id="27" name="矩形 26"/>
          <p:cNvSpPr/>
          <p:nvPr/>
        </p:nvSpPr>
        <p:spPr>
          <a:xfrm>
            <a:off x="6306597" y="3626858"/>
            <a:ext cx="2380203" cy="369332"/>
          </a:xfrm>
          <a:prstGeom prst="rect">
            <a:avLst/>
          </a:prstGeom>
        </p:spPr>
        <p:txBody>
          <a:bodyPr wrap="none">
            <a:spAutoFit/>
          </a:bodyPr>
          <a:lstStyle/>
          <a:p>
            <a:pPr algn="ctr"/>
            <a:r>
              <a:rPr kumimoji="0" lang="en-US" altLang="zh-CN" dirty="0" smtClean="0">
                <a:latin typeface="Calibri" panose="020F0502020204030204" pitchFamily="34" charset="0"/>
                <a:cs typeface="Calibri" panose="020F0502020204030204" pitchFamily="34" charset="0"/>
              </a:rPr>
              <a:t>Axial Movement Model</a:t>
            </a:r>
            <a:endParaRPr kumimoji="0" lang="zh-CN" altLang="en-US" dirty="0">
              <a:latin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2"/>
          <a:stretch>
            <a:fillRect/>
          </a:stretch>
        </p:blipFill>
        <p:spPr>
          <a:xfrm>
            <a:off x="801384" y="1745702"/>
            <a:ext cx="1981200" cy="1913422"/>
          </a:xfrm>
          <a:prstGeom prst="rect">
            <a:avLst/>
          </a:prstGeom>
        </p:spPr>
      </p:pic>
      <p:pic>
        <p:nvPicPr>
          <p:cNvPr id="7" name="图片 6"/>
          <p:cNvPicPr>
            <a:picLocks noChangeAspect="1"/>
          </p:cNvPicPr>
          <p:nvPr/>
        </p:nvPicPr>
        <p:blipFill>
          <a:blip r:embed="rId3"/>
          <a:stretch>
            <a:fillRect/>
          </a:stretch>
        </p:blipFill>
        <p:spPr>
          <a:xfrm>
            <a:off x="3696984" y="1745702"/>
            <a:ext cx="1998113" cy="1925454"/>
          </a:xfrm>
          <a:prstGeom prst="rect">
            <a:avLst/>
          </a:prstGeom>
        </p:spPr>
      </p:pic>
      <p:pic>
        <p:nvPicPr>
          <p:cNvPr id="10" name="图片 9"/>
          <p:cNvPicPr>
            <a:picLocks noChangeAspect="1"/>
          </p:cNvPicPr>
          <p:nvPr/>
        </p:nvPicPr>
        <p:blipFill>
          <a:blip r:embed="rId4"/>
          <a:stretch>
            <a:fillRect/>
          </a:stretch>
        </p:blipFill>
        <p:spPr>
          <a:xfrm>
            <a:off x="6465616" y="1745702"/>
            <a:ext cx="2062163" cy="1960920"/>
          </a:xfrm>
          <a:prstGeom prst="rect">
            <a:avLst/>
          </a:prstGeom>
        </p:spPr>
      </p:pic>
      <p:pic>
        <p:nvPicPr>
          <p:cNvPr id="12" name="图片 11"/>
          <p:cNvPicPr>
            <a:picLocks noChangeAspect="1"/>
          </p:cNvPicPr>
          <p:nvPr/>
        </p:nvPicPr>
        <p:blipFill>
          <a:blip r:embed="rId5"/>
          <a:stretch>
            <a:fillRect/>
          </a:stretch>
        </p:blipFill>
        <p:spPr>
          <a:xfrm>
            <a:off x="809103" y="4072390"/>
            <a:ext cx="1988744" cy="1949901"/>
          </a:xfrm>
          <a:prstGeom prst="rect">
            <a:avLst/>
          </a:prstGeom>
        </p:spPr>
      </p:pic>
      <p:pic>
        <p:nvPicPr>
          <p:cNvPr id="13" name="图片 12"/>
          <p:cNvPicPr>
            <a:picLocks noChangeAspect="1"/>
          </p:cNvPicPr>
          <p:nvPr/>
        </p:nvPicPr>
        <p:blipFill>
          <a:blip r:embed="rId6"/>
          <a:stretch>
            <a:fillRect/>
          </a:stretch>
        </p:blipFill>
        <p:spPr>
          <a:xfrm>
            <a:off x="3628478" y="4072390"/>
            <a:ext cx="1981225" cy="1949901"/>
          </a:xfrm>
          <a:prstGeom prst="rect">
            <a:avLst/>
          </a:prstGeom>
        </p:spPr>
      </p:pic>
      <p:sp>
        <p:nvSpPr>
          <p:cNvPr id="28" name="矩形 27"/>
          <p:cNvSpPr/>
          <p:nvPr/>
        </p:nvSpPr>
        <p:spPr>
          <a:xfrm>
            <a:off x="652865" y="6094583"/>
            <a:ext cx="2398122" cy="646331"/>
          </a:xfrm>
          <a:prstGeom prst="rect">
            <a:avLst/>
          </a:prstGeom>
        </p:spPr>
        <p:txBody>
          <a:bodyPr wrap="square">
            <a:spAutoFit/>
          </a:bodyPr>
          <a:lstStyle/>
          <a:p>
            <a:pPr algn="ctr"/>
            <a:r>
              <a:rPr kumimoji="0" lang="en-US" altLang="zh-CN" dirty="0" smtClean="0">
                <a:latin typeface="Calibri" panose="020F0502020204030204" pitchFamily="34" charset="0"/>
                <a:cs typeface="Calibri" panose="020F0502020204030204" pitchFamily="34" charset="0"/>
              </a:rPr>
              <a:t>X Directional Movement Model</a:t>
            </a:r>
            <a:endParaRPr kumimoji="0" lang="zh-CN" altLang="en-US" dirty="0">
              <a:latin typeface="Calibri" panose="020F0502020204030204" pitchFamily="34" charset="0"/>
              <a:cs typeface="Calibri" panose="020F0502020204030204" pitchFamily="34" charset="0"/>
            </a:endParaRPr>
          </a:p>
        </p:txBody>
      </p:sp>
      <p:sp>
        <p:nvSpPr>
          <p:cNvPr id="29" name="矩形 28"/>
          <p:cNvSpPr/>
          <p:nvPr/>
        </p:nvSpPr>
        <p:spPr>
          <a:xfrm>
            <a:off x="3545478" y="6017057"/>
            <a:ext cx="2398122" cy="646331"/>
          </a:xfrm>
          <a:prstGeom prst="rect">
            <a:avLst/>
          </a:prstGeom>
        </p:spPr>
        <p:txBody>
          <a:bodyPr wrap="square">
            <a:spAutoFit/>
          </a:bodyPr>
          <a:lstStyle/>
          <a:p>
            <a:pPr algn="ctr"/>
            <a:r>
              <a:rPr kumimoji="0" lang="en-US" altLang="zh-CN" dirty="0" smtClean="0">
                <a:latin typeface="Calibri" panose="020F0502020204030204" pitchFamily="34" charset="0"/>
                <a:cs typeface="Calibri" panose="020F0502020204030204" pitchFamily="34" charset="0"/>
              </a:rPr>
              <a:t>Y Directional Movement Model</a:t>
            </a:r>
            <a:endParaRPr kumimoji="0" lang="zh-CN" altLang="en-US" dirty="0">
              <a:latin typeface="Calibri" panose="020F0502020204030204" pitchFamily="34" charset="0"/>
              <a:cs typeface="Calibri" panose="020F0502020204030204" pitchFamily="34" charset="0"/>
            </a:endParaRPr>
          </a:p>
        </p:txBody>
      </p:sp>
      <p:sp>
        <p:nvSpPr>
          <p:cNvPr id="30" name="矩形 29"/>
          <p:cNvSpPr/>
          <p:nvPr/>
        </p:nvSpPr>
        <p:spPr>
          <a:xfrm>
            <a:off x="6079817" y="4658710"/>
            <a:ext cx="2766067" cy="830997"/>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Average accuracy=94.77%</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33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Evaluation </a:t>
            </a:r>
            <a:r>
              <a:rPr lang="en-US" altLang="zh-CN" sz="4400" dirty="0" smtClean="0">
                <a:solidFill>
                  <a:schemeClr val="tx1"/>
                </a:solidFill>
              </a:rPr>
              <a:t>(2/5</a:t>
            </a:r>
            <a:r>
              <a:rPr lang="en-US" altLang="zh-CN" sz="4400" dirty="0">
                <a:solidFill>
                  <a:schemeClr val="tx1"/>
                </a:solidFill>
              </a:rPr>
              <a:t>)</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mc:AlternateContent xmlns:mc="http://schemas.openxmlformats.org/markup-compatibility/2006" xmlns:a14="http://schemas.microsoft.com/office/drawing/2010/main">
        <mc:Choice Requires="a14">
          <p:sp>
            <p:nvSpPr>
              <p:cNvPr id="24" name="Content Placeholder 2"/>
              <p:cNvSpPr txBox="1">
                <a:spLocks/>
              </p:cNvSpPr>
              <p:nvPr/>
            </p:nvSpPr>
            <p:spPr bwMode="auto">
              <a:xfrm>
                <a:off x="533400" y="990600"/>
                <a:ext cx="80772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Reconstruction Performance</a:t>
                </a:r>
              </a:p>
              <a:p>
                <a:pPr lvl="1"/>
                <a:r>
                  <a:rPr kumimoji="0" lang="en-US" dirty="0" smtClean="0"/>
                  <a:t>Geometric Similarity Metric</a:t>
                </a:r>
              </a:p>
              <a:p>
                <a:pPr lvl="2"/>
                <a:r>
                  <a:rPr kumimoji="0" lang="en-US" altLang="zh-CN" dirty="0"/>
                  <a:t>Given the number of points </a:t>
                </a:r>
                <a14:m>
                  <m:oMath xmlns:m="http://schemas.openxmlformats.org/officeDocument/2006/math">
                    <m:r>
                      <a:rPr kumimoji="0" lang="en-US" altLang="zh-CN" i="1">
                        <a:latin typeface="Cambria Math" panose="02040503050406030204" pitchFamily="18" charset="0"/>
                      </a:rPr>
                      <m:t>𝑛</m:t>
                    </m:r>
                  </m:oMath>
                </a14:m>
                <a:r>
                  <a:rPr kumimoji="0" lang="en-US" altLang="zh-CN" dirty="0"/>
                  <a:t>, origin points </a:t>
                </a:r>
                <a14:m>
                  <m:oMath xmlns:m="http://schemas.openxmlformats.org/officeDocument/2006/math">
                    <m:r>
                      <a:rPr kumimoji="0" lang="en-US" altLang="zh-CN" i="1" smtClean="0">
                        <a:solidFill>
                          <a:srgbClr val="FF0000"/>
                        </a:solidFill>
                        <a:latin typeface="Cambria Math" panose="02040503050406030204" pitchFamily="18" charset="0"/>
                      </a:rPr>
                      <m:t>𝐻𝑋</m:t>
                    </m:r>
                    <m:r>
                      <a:rPr kumimoji="0" lang="en-US" altLang="zh-CN" i="1" smtClean="0">
                        <a:solidFill>
                          <a:srgbClr val="FF0000"/>
                        </a:solidFill>
                        <a:latin typeface="Cambria Math" panose="02040503050406030204" pitchFamily="18" charset="0"/>
                      </a:rPr>
                      <m:t>, </m:t>
                    </m:r>
                    <m:r>
                      <a:rPr kumimoji="0" lang="en-US" altLang="zh-CN" i="1" smtClean="0">
                        <a:solidFill>
                          <a:srgbClr val="FF0000"/>
                        </a:solidFill>
                        <a:latin typeface="Cambria Math" panose="02040503050406030204" pitchFamily="18" charset="0"/>
                      </a:rPr>
                      <m:t>𝐻𝑌</m:t>
                    </m:r>
                  </m:oMath>
                </a14:m>
                <a:r>
                  <a:rPr kumimoji="0" lang="en-US" altLang="zh-CN" dirty="0"/>
                  <a:t>, reconstructed points </a:t>
                </a:r>
                <a14:m>
                  <m:oMath xmlns:m="http://schemas.openxmlformats.org/officeDocument/2006/math">
                    <m:r>
                      <a:rPr kumimoji="0" lang="en-US" altLang="zh-CN" i="1">
                        <a:latin typeface="Cambria Math" panose="02040503050406030204" pitchFamily="18" charset="0"/>
                      </a:rPr>
                      <m:t>𝐺𝑋</m:t>
                    </m:r>
                    <m:r>
                      <a:rPr kumimoji="0" lang="en-US" altLang="zh-CN" i="1">
                        <a:latin typeface="Cambria Math" panose="02040503050406030204" pitchFamily="18" charset="0"/>
                      </a:rPr>
                      <m:t>, </m:t>
                    </m:r>
                    <m:r>
                      <a:rPr kumimoji="0" lang="en-US" altLang="zh-CN" i="1">
                        <a:latin typeface="Cambria Math" panose="02040503050406030204" pitchFamily="18" charset="0"/>
                      </a:rPr>
                      <m:t>𝐺𝑌</m:t>
                    </m:r>
                  </m:oMath>
                </a14:m>
                <a:r>
                  <a:rPr kumimoji="0" lang="en-US" dirty="0" smtClean="0"/>
                  <a:t>.</a:t>
                </a:r>
              </a:p>
              <a:p>
                <a:pPr marL="366713" lvl="1" indent="0">
                  <a:buNone/>
                </a:pPr>
                <a:endParaRPr kumimoji="0" lang="en-US" dirty="0" smtClean="0"/>
              </a:p>
              <a:p>
                <a:pPr lvl="1"/>
                <a:endParaRPr kumimoji="0" lang="en-US" dirty="0" smtClean="0"/>
              </a:p>
              <a:p>
                <a:endParaRPr kumimoji="0" lang="en-US" dirty="0" smtClean="0"/>
              </a:p>
              <a:p>
                <a:endParaRPr kumimoji="0" lang="en-US" dirty="0" smtClean="0"/>
              </a:p>
            </p:txBody>
          </p:sp>
        </mc:Choice>
        <mc:Fallback xmlns="">
          <p:sp>
            <p:nvSpPr>
              <p:cNvPr id="24" name="Content Placeholder 2"/>
              <p:cNvSpPr txBox="1">
                <a:spLocks noRot="1" noChangeAspect="1" noMove="1" noResize="1" noEditPoints="1" noAdjustHandles="1" noChangeArrowheads="1" noChangeShapeType="1" noTextEdit="1"/>
              </p:cNvSpPr>
              <p:nvPr/>
            </p:nvSpPr>
            <p:spPr bwMode="auto">
              <a:xfrm>
                <a:off x="533400" y="990600"/>
                <a:ext cx="8077200" cy="1828800"/>
              </a:xfrm>
              <a:prstGeom prst="rect">
                <a:avLst/>
              </a:prstGeom>
              <a:blipFill rotWithShape="0">
                <a:blip r:embed="rId2"/>
                <a:stretch>
                  <a:fillRect l="-377" t="-3333" b="-3333"/>
                </a:stretch>
              </a:blipFill>
              <a:ln w="9525">
                <a:noFill/>
                <a:miter lim="800000"/>
                <a:headEnd/>
                <a:tailEnd/>
              </a:ln>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947859" y="3562846"/>
            <a:ext cx="5257800" cy="630486"/>
          </a:xfrm>
          <a:prstGeom prst="rect">
            <a:avLst/>
          </a:prstGeom>
        </p:spPr>
      </p:pic>
      <p:sp>
        <p:nvSpPr>
          <p:cNvPr id="7" name="矩形 6"/>
          <p:cNvSpPr/>
          <p:nvPr/>
        </p:nvSpPr>
        <p:spPr>
          <a:xfrm>
            <a:off x="2131169" y="4876800"/>
            <a:ext cx="12192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20355" y="4732283"/>
            <a:ext cx="1219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47859" y="6127481"/>
            <a:ext cx="1481816" cy="369332"/>
          </a:xfrm>
          <a:prstGeom prst="rect">
            <a:avLst/>
          </a:prstGeom>
        </p:spPr>
        <p:txBody>
          <a:bodyPr wrap="none">
            <a:spAutoFit/>
          </a:bodyPr>
          <a:lstStyle/>
          <a:p>
            <a:r>
              <a:rPr kumimoji="0" lang="en-US" altLang="zh-CN" b="1" dirty="0" smtClean="0">
                <a:latin typeface="Calibri" panose="020F0502020204030204" pitchFamily="34" charset="0"/>
                <a:cs typeface="Calibri" panose="020F0502020204030204" pitchFamily="34" charset="0"/>
              </a:rPr>
              <a:t>Certain offset</a:t>
            </a:r>
            <a:endParaRPr lang="zh-CN" altLang="en-US" dirty="0"/>
          </a:p>
        </p:txBody>
      </p:sp>
      <p:sp>
        <p:nvSpPr>
          <p:cNvPr id="11" name="圆角矩形 10"/>
          <p:cNvSpPr/>
          <p:nvPr/>
        </p:nvSpPr>
        <p:spPr>
          <a:xfrm>
            <a:off x="4433352" y="4700752"/>
            <a:ext cx="2881848"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矩形 11"/>
          <p:cNvSpPr/>
          <p:nvPr/>
        </p:nvSpPr>
        <p:spPr>
          <a:xfrm>
            <a:off x="4493369" y="4711262"/>
            <a:ext cx="2766067"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Euclidean Dist. &gt; 0 </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15" name="Content Placeholder 2"/>
          <p:cNvSpPr txBox="1">
            <a:spLocks/>
          </p:cNvSpPr>
          <p:nvPr/>
        </p:nvSpPr>
        <p:spPr bwMode="auto">
          <a:xfrm>
            <a:off x="533400" y="2740153"/>
            <a:ext cx="8077200" cy="545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2"/>
            <a:r>
              <a:rPr kumimoji="0" lang="en-US" dirty="0" smtClean="0"/>
              <a:t>Mean Tendency Error (MTE)</a:t>
            </a:r>
          </a:p>
          <a:p>
            <a:pPr lvl="3"/>
            <a:r>
              <a:rPr kumimoji="0" lang="en-US" dirty="0" smtClean="0"/>
              <a:t>Calculate </a:t>
            </a:r>
            <a:r>
              <a:rPr kumimoji="0" lang="en-US" i="1" u="sng" dirty="0" smtClean="0"/>
              <a:t>relative</a:t>
            </a:r>
            <a:r>
              <a:rPr kumimoji="0" lang="en-US" dirty="0" smtClean="0"/>
              <a:t> similarity instead of absolute one.</a:t>
            </a:r>
          </a:p>
        </p:txBody>
      </p:sp>
      <p:sp>
        <p:nvSpPr>
          <p:cNvPr id="16" name="圆角矩形 15"/>
          <p:cNvSpPr/>
          <p:nvPr/>
        </p:nvSpPr>
        <p:spPr>
          <a:xfrm>
            <a:off x="4433352" y="5559973"/>
            <a:ext cx="2881848"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16"/>
          <p:cNvSpPr/>
          <p:nvPr/>
        </p:nvSpPr>
        <p:spPr>
          <a:xfrm>
            <a:off x="4493369" y="5570483"/>
            <a:ext cx="2766067"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MTE = 0 </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201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p:bldP spid="11" grpId="0" animBg="1"/>
      <p:bldP spid="12" grpId="0"/>
      <p:bldP spid="15"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00884" y="1109663"/>
            <a:ext cx="7428715" cy="914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243" name="Content Placeholder 6"/>
          <p:cNvSpPr>
            <a:spLocks noGrp="1"/>
          </p:cNvSpPr>
          <p:nvPr>
            <p:ph idx="1"/>
          </p:nvPr>
        </p:nvSpPr>
        <p:spPr>
          <a:xfrm>
            <a:off x="1295400" y="1079536"/>
            <a:ext cx="6365517" cy="1130264"/>
          </a:xfrm>
        </p:spPr>
        <p:txBody>
          <a:bodyPr/>
          <a:lstStyle/>
          <a:p>
            <a:pPr marL="366713" lvl="1" indent="0">
              <a:buNone/>
            </a:pPr>
            <a:r>
              <a:rPr lang="en-US" altLang="zh-CN" dirty="0" smtClean="0">
                <a:solidFill>
                  <a:schemeClr val="bg1"/>
                </a:solidFill>
              </a:rPr>
              <a:t>Add layers of material one at a time to build the solid part from bottom to top</a:t>
            </a:r>
          </a:p>
        </p:txBody>
      </p:sp>
      <p:pic>
        <p:nvPicPr>
          <p:cNvPr id="8" name="Picture 7" descr="head.gif"/>
          <p:cNvPicPr>
            <a:picLocks noChangeAspect="1"/>
          </p:cNvPicPr>
          <p:nvPr/>
        </p:nvPicPr>
        <p:blipFill>
          <a:blip r:embed="rId2" cstate="print"/>
          <a:stretch>
            <a:fillRect/>
          </a:stretch>
        </p:blipFill>
        <p:spPr>
          <a:xfrm>
            <a:off x="5372101" y="2819400"/>
            <a:ext cx="1803789" cy="24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color_image_head.gif"/>
          <p:cNvPicPr>
            <a:picLocks noChangeAspect="1"/>
          </p:cNvPicPr>
          <p:nvPr/>
        </p:nvPicPr>
        <p:blipFill>
          <a:blip r:embed="rId3" cstate="print"/>
          <a:stretch>
            <a:fillRect/>
          </a:stretch>
        </p:blipFill>
        <p:spPr>
          <a:xfrm>
            <a:off x="7254319" y="3371997"/>
            <a:ext cx="1813481" cy="13428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46" name="Picture 9" descr="solid head.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1" y="2819400"/>
            <a:ext cx="18319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1" descr="sliced head.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7501" y="2819400"/>
            <a:ext cx="17637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Down Arrow 12"/>
          <p:cNvSpPr/>
          <p:nvPr/>
        </p:nvSpPr>
        <p:spPr>
          <a:xfrm rot="16200000">
            <a:off x="2362201" y="3700500"/>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Down Arrow 13"/>
          <p:cNvSpPr/>
          <p:nvPr/>
        </p:nvSpPr>
        <p:spPr>
          <a:xfrm rot="16200000">
            <a:off x="4839102" y="3700501"/>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676035" y="5943600"/>
            <a:ext cx="1306768"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Design</a:t>
            </a:r>
            <a:endParaRPr lang="zh-CN" altLang="en-US" sz="3200" dirty="0">
              <a:latin typeface="Calibri" panose="020F0502020204030204" pitchFamily="34" charset="0"/>
              <a:cs typeface="Calibri" panose="020F0502020204030204" pitchFamily="34" charset="0"/>
            </a:endParaRPr>
          </a:p>
        </p:txBody>
      </p:sp>
      <p:sp>
        <p:nvSpPr>
          <p:cNvPr id="11" name="矩形 10"/>
          <p:cNvSpPr/>
          <p:nvPr/>
        </p:nvSpPr>
        <p:spPr>
          <a:xfrm>
            <a:off x="3363032" y="5943600"/>
            <a:ext cx="1241045"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Slicing</a:t>
            </a:r>
            <a:endParaRPr lang="zh-CN" altLang="en-US" sz="3200" dirty="0">
              <a:latin typeface="Calibri" panose="020F0502020204030204" pitchFamily="34" charset="0"/>
              <a:cs typeface="Calibri" panose="020F0502020204030204" pitchFamily="34" charset="0"/>
            </a:endParaRPr>
          </a:p>
        </p:txBody>
      </p:sp>
      <p:sp>
        <p:nvSpPr>
          <p:cNvPr id="12" name="矩形 11"/>
          <p:cNvSpPr/>
          <p:nvPr/>
        </p:nvSpPr>
        <p:spPr>
          <a:xfrm>
            <a:off x="6494201" y="5943600"/>
            <a:ext cx="2043573" cy="584775"/>
          </a:xfrm>
          <a:prstGeom prst="rect">
            <a:avLst/>
          </a:prstGeom>
        </p:spPr>
        <p:txBody>
          <a:bodyPr wrap="none">
            <a:spAutoFit/>
          </a:bodyPr>
          <a:lstStyle/>
          <a:p>
            <a:r>
              <a:rPr kumimoji="0" lang="en-US" altLang="zh-CN" sz="3200" dirty="0" smtClean="0">
                <a:latin typeface="Calibri" panose="020F0502020204030204" pitchFamily="34" charset="0"/>
                <a:cs typeface="Calibri" panose="020F0502020204030204" pitchFamily="34" charset="0"/>
              </a:rPr>
              <a:t>3D Printing</a:t>
            </a:r>
            <a:endParaRPr lang="zh-CN" altLang="en-US" sz="3200" dirty="0">
              <a:latin typeface="Calibri" panose="020F0502020204030204" pitchFamily="34" charset="0"/>
              <a:cs typeface="Calibri" panose="020F0502020204030204" pitchFamily="34" charset="0"/>
            </a:endParaRPr>
          </a:p>
        </p:txBody>
      </p:sp>
      <p:sp>
        <p:nvSpPr>
          <p:cNvPr id="2" name="标题 1"/>
          <p:cNvSpPr>
            <a:spLocks noGrp="1"/>
          </p:cNvSpPr>
          <p:nvPr>
            <p:ph type="title"/>
          </p:nvPr>
        </p:nvSpPr>
        <p:spPr/>
        <p:txBody>
          <a:bodyPr/>
          <a:lstStyle/>
          <a:p>
            <a:r>
              <a:rPr lang="en-US" altLang="zh-CN" sz="4400" dirty="0" smtClean="0"/>
              <a:t>3D Printing Principle</a:t>
            </a:r>
            <a:endParaRPr lang="zh-CN" altLang="en-US" sz="4400" dirty="0"/>
          </a:p>
        </p:txBody>
      </p:sp>
      <p:sp>
        <p:nvSpPr>
          <p:cNvPr id="15" name="圆角矩形 14"/>
          <p:cNvSpPr/>
          <p:nvPr/>
        </p:nvSpPr>
        <p:spPr>
          <a:xfrm>
            <a:off x="2430857" y="5942751"/>
            <a:ext cx="4427143" cy="56337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Content Placeholder 6"/>
          <p:cNvSpPr txBox="1">
            <a:spLocks/>
          </p:cNvSpPr>
          <p:nvPr/>
        </p:nvSpPr>
        <p:spPr bwMode="auto">
          <a:xfrm>
            <a:off x="2133600" y="5942751"/>
            <a:ext cx="4724400" cy="5342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8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66713" lvl="1" indent="0">
              <a:buFont typeface="Wingdings 2" pitchFamily="18" charset="2"/>
              <a:buNone/>
            </a:pPr>
            <a:r>
              <a:rPr kumimoji="0" lang="en-US" altLang="zh-CN" dirty="0" smtClean="0">
                <a:solidFill>
                  <a:schemeClr val="bg1"/>
                </a:solidFill>
              </a:rPr>
              <a:t>3D Printing =&gt; Structure-free</a:t>
            </a:r>
          </a:p>
        </p:txBody>
      </p:sp>
    </p:spTree>
    <p:extLst>
      <p:ext uri="{BB962C8B-B14F-4D97-AF65-F5344CB8AC3E}">
        <p14:creationId xmlns:p14="http://schemas.microsoft.com/office/powerpoint/2010/main" val="3393145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par>
                                <p:cTn id="12" presetID="3" presetClass="entr" presetSubtype="1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P spid="11" grpId="0"/>
      <p:bldP spid="12" grpId="0"/>
      <p:bldP spid="15"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Evaluation </a:t>
            </a:r>
            <a:r>
              <a:rPr lang="en-US" altLang="zh-CN" sz="4400" dirty="0">
                <a:solidFill>
                  <a:schemeClr val="tx1"/>
                </a:solidFill>
              </a:rPr>
              <a:t>(3/5)</a:t>
            </a:r>
            <a:endParaRPr lang="en-US" sz="4400" dirty="0">
              <a:solidFill>
                <a:schemeClr val="tx1"/>
              </a:solidFill>
            </a:endParaRPr>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Reconstruction Performance</a:t>
            </a:r>
          </a:p>
          <a:p>
            <a:pPr lvl="1"/>
            <a:r>
              <a:rPr kumimoji="0" lang="en-US" dirty="0" smtClean="0"/>
              <a:t>Regular shape reconstruction</a:t>
            </a:r>
          </a:p>
          <a:p>
            <a:pPr lvl="2"/>
            <a:r>
              <a:rPr kumimoji="0" lang="en-US" dirty="0" smtClean="0"/>
              <a:t>4-layer shape: </a:t>
            </a:r>
          </a:p>
          <a:p>
            <a:pPr lvl="1"/>
            <a:endParaRPr kumimoji="0" lang="en-US" dirty="0" smtClean="0"/>
          </a:p>
          <a:p>
            <a:endParaRPr kumimoji="0" lang="en-US" dirty="0" smtClean="0"/>
          </a:p>
          <a:p>
            <a:endParaRPr kumimoji="0" lang="en-US" dirty="0" smtClean="0"/>
          </a:p>
        </p:txBody>
      </p:sp>
      <p:pic>
        <p:nvPicPr>
          <p:cNvPr id="5" name="图片 4"/>
          <p:cNvPicPr>
            <a:picLocks noChangeAspect="1"/>
          </p:cNvPicPr>
          <p:nvPr/>
        </p:nvPicPr>
        <p:blipFill>
          <a:blip r:embed="rId2"/>
          <a:stretch>
            <a:fillRect/>
          </a:stretch>
        </p:blipFill>
        <p:spPr>
          <a:xfrm>
            <a:off x="257092" y="2592324"/>
            <a:ext cx="8629816" cy="2438400"/>
          </a:xfrm>
          <a:prstGeom prst="rect">
            <a:avLst/>
          </a:prstGeom>
        </p:spPr>
      </p:pic>
      <p:sp>
        <p:nvSpPr>
          <p:cNvPr id="9" name="圆角矩形 8"/>
          <p:cNvSpPr/>
          <p:nvPr/>
        </p:nvSpPr>
        <p:spPr>
          <a:xfrm>
            <a:off x="3276600" y="5410200"/>
            <a:ext cx="2881848"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9"/>
          <p:cNvSpPr/>
          <p:nvPr/>
        </p:nvSpPr>
        <p:spPr>
          <a:xfrm>
            <a:off x="3336617" y="5420710"/>
            <a:ext cx="2766067"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MTE = 5.87% </a:t>
            </a:r>
            <a:endParaRPr kumimoji="0" lang="zh-CN" altLang="en-US" sz="2400" b="1" dirty="0">
              <a:solidFill>
                <a:schemeClr val="bg1"/>
              </a:solidFill>
              <a:latin typeface="Calibri" panose="020F0502020204030204" pitchFamily="34" charset="0"/>
              <a:cs typeface="Calibri" panose="020F0502020204030204" pitchFamily="34" charset="0"/>
            </a:endParaRPr>
          </a:p>
        </p:txBody>
      </p:sp>
      <p:pic>
        <p:nvPicPr>
          <p:cNvPr id="7" name="图片 6"/>
          <p:cNvPicPr>
            <a:picLocks noChangeAspect="1"/>
          </p:cNvPicPr>
          <p:nvPr/>
        </p:nvPicPr>
        <p:blipFill>
          <a:blip r:embed="rId3"/>
          <a:stretch>
            <a:fillRect/>
          </a:stretch>
        </p:blipFill>
        <p:spPr>
          <a:xfrm>
            <a:off x="331411" y="3200400"/>
            <a:ext cx="234351" cy="826961"/>
          </a:xfrm>
          <a:prstGeom prst="rect">
            <a:avLst/>
          </a:prstGeom>
        </p:spPr>
      </p:pic>
      <p:pic>
        <p:nvPicPr>
          <p:cNvPr id="11" name="图片 10"/>
          <p:cNvPicPr>
            <a:picLocks noChangeAspect="1"/>
          </p:cNvPicPr>
          <p:nvPr/>
        </p:nvPicPr>
        <p:blipFill>
          <a:blip r:embed="rId3"/>
          <a:stretch>
            <a:fillRect/>
          </a:stretch>
        </p:blipFill>
        <p:spPr>
          <a:xfrm rot="5400000">
            <a:off x="1515505" y="4422344"/>
            <a:ext cx="234351" cy="826961"/>
          </a:xfrm>
          <a:prstGeom prst="rect">
            <a:avLst/>
          </a:prstGeom>
        </p:spPr>
      </p:pic>
    </p:spTree>
    <p:extLst>
      <p:ext uri="{BB962C8B-B14F-4D97-AF65-F5344CB8AC3E}">
        <p14:creationId xmlns:p14="http://schemas.microsoft.com/office/powerpoint/2010/main" val="2818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Reconstruction Performance</a:t>
            </a:r>
          </a:p>
          <a:p>
            <a:pPr lvl="1"/>
            <a:r>
              <a:rPr kumimoji="0" lang="en-US" dirty="0" smtClean="0"/>
              <a:t>Complex shape reconstruction</a:t>
            </a:r>
          </a:p>
          <a:p>
            <a:pPr lvl="2"/>
            <a:r>
              <a:rPr kumimoji="0" lang="en-US" dirty="0" smtClean="0"/>
              <a:t>10-layer shape: </a:t>
            </a:r>
          </a:p>
          <a:p>
            <a:pPr lvl="1"/>
            <a:endParaRPr kumimoji="0" lang="en-US" dirty="0" smtClean="0"/>
          </a:p>
          <a:p>
            <a:endParaRPr kumimoji="0" lang="en-US" dirty="0" smtClean="0"/>
          </a:p>
          <a:p>
            <a:endParaRPr kumimoji="0" lang="en-US" dirty="0" smtClean="0"/>
          </a:p>
        </p:txBody>
      </p:sp>
      <p:sp>
        <p:nvSpPr>
          <p:cNvPr id="14" name="圆角矩形 13"/>
          <p:cNvSpPr/>
          <p:nvPr/>
        </p:nvSpPr>
        <p:spPr>
          <a:xfrm>
            <a:off x="304800" y="5395225"/>
            <a:ext cx="3565217"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矩形 14">
            <a:hlinkClick r:id="rId3" action="ppaction://hlinksldjump"/>
          </p:cNvPr>
          <p:cNvSpPr/>
          <p:nvPr/>
        </p:nvSpPr>
        <p:spPr>
          <a:xfrm>
            <a:off x="364818" y="5405735"/>
            <a:ext cx="35052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Most bias appear in X Dir.</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4" name="矩形 3"/>
          <p:cNvSpPr/>
          <p:nvPr/>
        </p:nvSpPr>
        <p:spPr>
          <a:xfrm>
            <a:off x="152400" y="5159829"/>
            <a:ext cx="8077200" cy="1585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sz="4400" dirty="0">
                <a:solidFill>
                  <a:schemeClr val="tx1"/>
                </a:solidFill>
              </a:rPr>
              <a:t>Evaluation </a:t>
            </a:r>
            <a:r>
              <a:rPr lang="en-US" altLang="zh-CN" sz="4400" dirty="0">
                <a:solidFill>
                  <a:schemeClr val="tx1"/>
                </a:solidFill>
              </a:rPr>
              <a:t>(4/5)</a:t>
            </a:r>
            <a:endParaRPr lang="en-US" sz="4400" dirty="0">
              <a:solidFill>
                <a:schemeClr val="tx1"/>
              </a:solidFill>
            </a:endParaRPr>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pic>
        <p:nvPicPr>
          <p:cNvPr id="6" name="图片 5"/>
          <p:cNvPicPr>
            <a:picLocks noChangeAspect="1"/>
          </p:cNvPicPr>
          <p:nvPr/>
        </p:nvPicPr>
        <p:blipFill>
          <a:blip r:embed="rId4"/>
          <a:stretch>
            <a:fillRect/>
          </a:stretch>
        </p:blipFill>
        <p:spPr>
          <a:xfrm>
            <a:off x="762000" y="2667000"/>
            <a:ext cx="2999754" cy="2514600"/>
          </a:xfrm>
          <a:prstGeom prst="rect">
            <a:avLst/>
          </a:prstGeom>
        </p:spPr>
      </p:pic>
      <p:pic>
        <p:nvPicPr>
          <p:cNvPr id="8" name="图片 7"/>
          <p:cNvPicPr>
            <a:picLocks noChangeAspect="1"/>
          </p:cNvPicPr>
          <p:nvPr/>
        </p:nvPicPr>
        <p:blipFill>
          <a:blip r:embed="rId5"/>
          <a:stretch>
            <a:fillRect/>
          </a:stretch>
        </p:blipFill>
        <p:spPr>
          <a:xfrm>
            <a:off x="5705785" y="2620094"/>
            <a:ext cx="2828615" cy="2561506"/>
          </a:xfrm>
          <a:prstGeom prst="rect">
            <a:avLst/>
          </a:prstGeom>
        </p:spPr>
      </p:pic>
      <p:sp>
        <p:nvSpPr>
          <p:cNvPr id="10" name="矩形 9"/>
          <p:cNvSpPr/>
          <p:nvPr/>
        </p:nvSpPr>
        <p:spPr>
          <a:xfrm>
            <a:off x="3678428" y="3162816"/>
            <a:ext cx="2043701" cy="400110"/>
          </a:xfrm>
          <a:prstGeom prst="rect">
            <a:avLst/>
          </a:prstGeom>
        </p:spPr>
        <p:txBody>
          <a:bodyPr wrap="none">
            <a:spAutoFit/>
          </a:bodyPr>
          <a:lstStyle/>
          <a:p>
            <a:pPr algn="ctr"/>
            <a:r>
              <a:rPr kumimoji="0" lang="en-US" altLang="zh-CN" sz="2000" b="1" dirty="0" smtClean="0">
                <a:latin typeface="Calibri" panose="020F0502020204030204" pitchFamily="34" charset="0"/>
                <a:cs typeface="Calibri" panose="020F0502020204030204" pitchFamily="34" charset="0"/>
              </a:rPr>
              <a:t>Average 10 layers</a:t>
            </a:r>
            <a:endParaRPr kumimoji="0" lang="zh-CN" altLang="en-US" sz="2000" b="1" dirty="0">
              <a:latin typeface="Calibri" panose="020F0502020204030204" pitchFamily="34" charset="0"/>
              <a:cs typeface="Calibri" panose="020F0502020204030204" pitchFamily="34" charset="0"/>
            </a:endParaRPr>
          </a:p>
        </p:txBody>
      </p:sp>
      <p:pic>
        <p:nvPicPr>
          <p:cNvPr id="11" name="图片 10"/>
          <p:cNvPicPr>
            <a:picLocks noChangeAspect="1"/>
          </p:cNvPicPr>
          <p:nvPr/>
        </p:nvPicPr>
        <p:blipFill>
          <a:blip r:embed="rId6"/>
          <a:stretch>
            <a:fillRect/>
          </a:stretch>
        </p:blipFill>
        <p:spPr>
          <a:xfrm>
            <a:off x="4075226" y="4001016"/>
            <a:ext cx="1275991" cy="527050"/>
          </a:xfrm>
          <a:prstGeom prst="rect">
            <a:avLst/>
          </a:prstGeom>
        </p:spPr>
      </p:pic>
      <p:sp>
        <p:nvSpPr>
          <p:cNvPr id="12" name="圆角矩形 11"/>
          <p:cNvSpPr/>
          <p:nvPr/>
        </p:nvSpPr>
        <p:spPr>
          <a:xfrm>
            <a:off x="3276600" y="5754849"/>
            <a:ext cx="2881848"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p:cNvSpPr/>
          <p:nvPr/>
        </p:nvSpPr>
        <p:spPr>
          <a:xfrm>
            <a:off x="3336617" y="5765359"/>
            <a:ext cx="2766067"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MTE = 9.67% </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2246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Evaluation </a:t>
            </a:r>
            <a:r>
              <a:rPr lang="en-US" altLang="zh-CN" sz="4400" dirty="0">
                <a:solidFill>
                  <a:schemeClr val="tx1"/>
                </a:solidFill>
              </a:rPr>
              <a:t>(5/5)</a:t>
            </a:r>
            <a:endParaRPr lang="en-US" sz="4400" dirty="0">
              <a:solidFill>
                <a:schemeClr val="tx1"/>
              </a:solidFill>
            </a:endParaRPr>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Reconstruction Performance</a:t>
            </a:r>
          </a:p>
          <a:p>
            <a:pPr lvl="1"/>
            <a:r>
              <a:rPr kumimoji="0" lang="en-US" dirty="0" smtClean="0"/>
              <a:t>Complex shape reconstruction</a:t>
            </a:r>
          </a:p>
          <a:p>
            <a:pPr lvl="2"/>
            <a:r>
              <a:rPr kumimoji="0" lang="en-US" dirty="0" smtClean="0"/>
              <a:t>10-layer shape: </a:t>
            </a:r>
          </a:p>
          <a:p>
            <a:pPr lvl="1"/>
            <a:endParaRPr kumimoji="0" lang="en-US" dirty="0" smtClean="0"/>
          </a:p>
          <a:p>
            <a:endParaRPr kumimoji="0" lang="en-US" dirty="0" smtClean="0"/>
          </a:p>
          <a:p>
            <a:endParaRPr kumimoji="0" lang="en-US" dirty="0" smtClean="0"/>
          </a:p>
        </p:txBody>
      </p:sp>
      <p:pic>
        <p:nvPicPr>
          <p:cNvPr id="4" name="图片 3"/>
          <p:cNvPicPr>
            <a:picLocks noChangeAspect="1"/>
          </p:cNvPicPr>
          <p:nvPr/>
        </p:nvPicPr>
        <p:blipFill>
          <a:blip r:embed="rId2"/>
          <a:stretch>
            <a:fillRect/>
          </a:stretch>
        </p:blipFill>
        <p:spPr>
          <a:xfrm>
            <a:off x="914400" y="2743200"/>
            <a:ext cx="7546765" cy="2013014"/>
          </a:xfrm>
          <a:prstGeom prst="rect">
            <a:avLst/>
          </a:prstGeom>
        </p:spPr>
      </p:pic>
      <p:sp>
        <p:nvSpPr>
          <p:cNvPr id="12" name="矩形 11"/>
          <p:cNvSpPr/>
          <p:nvPr/>
        </p:nvSpPr>
        <p:spPr>
          <a:xfrm>
            <a:off x="1708963" y="4908614"/>
            <a:ext cx="2090637" cy="461665"/>
          </a:xfrm>
          <a:prstGeom prst="rect">
            <a:avLst/>
          </a:prstGeom>
        </p:spPr>
        <p:txBody>
          <a:bodyPr wrap="none">
            <a:spAutoFit/>
          </a:bodyPr>
          <a:lstStyle/>
          <a:p>
            <a:pPr algn="ctr"/>
            <a:r>
              <a:rPr kumimoji="0" lang="en-US" altLang="zh-CN" sz="2400" b="1" dirty="0" smtClean="0">
                <a:latin typeface="Calibri" panose="020F0502020204030204" pitchFamily="34" charset="0"/>
                <a:cs typeface="Calibri" panose="020F0502020204030204" pitchFamily="34" charset="0"/>
              </a:rPr>
              <a:t>Original design</a:t>
            </a:r>
            <a:endParaRPr kumimoji="0" lang="zh-CN" altLang="en-US" sz="2400" b="1" dirty="0">
              <a:latin typeface="Calibri" panose="020F0502020204030204" pitchFamily="34" charset="0"/>
              <a:cs typeface="Calibri" panose="020F0502020204030204" pitchFamily="34" charset="0"/>
            </a:endParaRPr>
          </a:p>
        </p:txBody>
      </p:sp>
      <p:sp>
        <p:nvSpPr>
          <p:cNvPr id="13" name="矩形 12"/>
          <p:cNvSpPr/>
          <p:nvPr/>
        </p:nvSpPr>
        <p:spPr>
          <a:xfrm>
            <a:off x="5398834" y="4908614"/>
            <a:ext cx="2850076" cy="461665"/>
          </a:xfrm>
          <a:prstGeom prst="rect">
            <a:avLst/>
          </a:prstGeom>
        </p:spPr>
        <p:txBody>
          <a:bodyPr wrap="none">
            <a:spAutoFit/>
          </a:bodyPr>
          <a:lstStyle/>
          <a:p>
            <a:pPr algn="ctr"/>
            <a:r>
              <a:rPr kumimoji="0" lang="en-US" altLang="zh-CN" sz="2400" b="1" dirty="0" smtClean="0">
                <a:latin typeface="Calibri" panose="020F0502020204030204" pitchFamily="34" charset="0"/>
                <a:cs typeface="Calibri" panose="020F0502020204030204" pitchFamily="34" charset="0"/>
              </a:rPr>
              <a:t>Reconstructed shape</a:t>
            </a:r>
            <a:endParaRPr kumimoji="0"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632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Questions</a:t>
            </a:r>
            <a:endParaRPr lang="en-US"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dirty="0" smtClean="0"/>
              <a:t>How does the frame size affect the model accuracy?</a:t>
            </a:r>
          </a:p>
          <a:p>
            <a:r>
              <a:rPr kumimoji="0" lang="en-US" dirty="0" smtClean="0">
                <a:solidFill>
                  <a:schemeClr val="bg1">
                    <a:lumMod val="75000"/>
                  </a:schemeClr>
                </a:solidFill>
              </a:rPr>
              <a:t>Does the smartphone distance affect the attack performance?</a:t>
            </a:r>
          </a:p>
          <a:p>
            <a:r>
              <a:rPr kumimoji="0" lang="en-US" dirty="0" smtClean="0">
                <a:solidFill>
                  <a:schemeClr val="bg1">
                    <a:lumMod val="75000"/>
                  </a:schemeClr>
                </a:solidFill>
              </a:rPr>
              <a:t>Is the smartphone orientation required to be fixed?</a:t>
            </a:r>
          </a:p>
          <a:p>
            <a:pPr lvl="1"/>
            <a:endParaRPr kumimoji="0" lang="en-US" dirty="0" smtClean="0"/>
          </a:p>
          <a:p>
            <a:endParaRPr kumimoji="0" lang="en-US" dirty="0" smtClean="0"/>
          </a:p>
          <a:p>
            <a:endParaRPr kumimoji="0" lang="en-US" dirty="0" smtClean="0"/>
          </a:p>
        </p:txBody>
      </p:sp>
    </p:spTree>
    <p:extLst>
      <p:ext uri="{BB962C8B-B14F-4D97-AF65-F5344CB8AC3E}">
        <p14:creationId xmlns:p14="http://schemas.microsoft.com/office/powerpoint/2010/main" val="77401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Model Accuracy and Frame Size</a:t>
            </a:r>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pic>
        <p:nvPicPr>
          <p:cNvPr id="4" name="图片 3"/>
          <p:cNvPicPr>
            <a:picLocks noChangeAspect="1"/>
          </p:cNvPicPr>
          <p:nvPr/>
        </p:nvPicPr>
        <p:blipFill>
          <a:blip r:embed="rId2"/>
          <a:stretch>
            <a:fillRect/>
          </a:stretch>
        </p:blipFill>
        <p:spPr>
          <a:xfrm>
            <a:off x="1859595" y="1066800"/>
            <a:ext cx="5424810" cy="4419600"/>
          </a:xfrm>
          <a:prstGeom prst="rect">
            <a:avLst/>
          </a:prstGeom>
        </p:spPr>
      </p:pic>
      <p:sp>
        <p:nvSpPr>
          <p:cNvPr id="8" name="圆角矩形 7"/>
          <p:cNvSpPr/>
          <p:nvPr/>
        </p:nvSpPr>
        <p:spPr>
          <a:xfrm>
            <a:off x="1473708" y="5700025"/>
            <a:ext cx="6196584" cy="472175"/>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矩形 8"/>
          <p:cNvSpPr/>
          <p:nvPr/>
        </p:nvSpPr>
        <p:spPr>
          <a:xfrm>
            <a:off x="1524000" y="5700025"/>
            <a:ext cx="6146291"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Larger frame size improves the model accuracy </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230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Questions</a:t>
            </a:r>
            <a:endParaRPr lang="en-US"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dirty="0">
                <a:solidFill>
                  <a:schemeClr val="bg1">
                    <a:lumMod val="75000"/>
                  </a:schemeClr>
                </a:solidFill>
              </a:rPr>
              <a:t>How does the frame size affect the model accuracy?</a:t>
            </a:r>
          </a:p>
          <a:p>
            <a:r>
              <a:rPr kumimoji="0" lang="en-US" dirty="0" smtClean="0"/>
              <a:t>Does the smartphone distance affect the attack performance?</a:t>
            </a:r>
          </a:p>
          <a:p>
            <a:r>
              <a:rPr kumimoji="0" lang="en-US" dirty="0" smtClean="0">
                <a:solidFill>
                  <a:schemeClr val="bg1">
                    <a:lumMod val="75000"/>
                  </a:schemeClr>
                </a:solidFill>
              </a:rPr>
              <a:t>Is the smartphone orientation required to be fixed?</a:t>
            </a:r>
          </a:p>
          <a:p>
            <a:pPr lvl="1"/>
            <a:endParaRPr kumimoji="0" lang="en-US" dirty="0" smtClean="0"/>
          </a:p>
          <a:p>
            <a:endParaRPr kumimoji="0" lang="en-US" dirty="0" smtClean="0"/>
          </a:p>
          <a:p>
            <a:endParaRPr kumimoji="0" lang="en-US" dirty="0" smtClean="0"/>
          </a:p>
        </p:txBody>
      </p:sp>
    </p:spTree>
    <p:extLst>
      <p:ext uri="{BB962C8B-B14F-4D97-AF65-F5344CB8AC3E}">
        <p14:creationId xmlns:p14="http://schemas.microsoft.com/office/powerpoint/2010/main" val="1437961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274219" y="4319690"/>
            <a:ext cx="2900362" cy="2271566"/>
          </a:xfrm>
          <a:prstGeom prst="rect">
            <a:avLst/>
          </a:prstGeom>
        </p:spPr>
      </p:pic>
      <p:sp>
        <p:nvSpPr>
          <p:cNvPr id="10" name="矩形 9"/>
          <p:cNvSpPr/>
          <p:nvPr/>
        </p:nvSpPr>
        <p:spPr>
          <a:xfrm>
            <a:off x="3174378" y="4159611"/>
            <a:ext cx="3150222" cy="2529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0" y="76200"/>
            <a:ext cx="9144000" cy="1447800"/>
          </a:xfrm>
        </p:spPr>
        <p:txBody>
          <a:bodyPr/>
          <a:lstStyle/>
          <a:p>
            <a:r>
              <a:rPr lang="en-US" altLang="zh-CN" sz="4400" dirty="0"/>
              <a:t>Reconstruction Performance with Attack Distance</a:t>
            </a:r>
            <a:br>
              <a:rPr lang="en-US" altLang="zh-CN" sz="4400" dirty="0"/>
            </a:b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pic>
        <p:nvPicPr>
          <p:cNvPr id="5" name="图片 4"/>
          <p:cNvPicPr>
            <a:picLocks noChangeAspect="1"/>
          </p:cNvPicPr>
          <p:nvPr/>
        </p:nvPicPr>
        <p:blipFill>
          <a:blip r:embed="rId4"/>
          <a:stretch>
            <a:fillRect/>
          </a:stretch>
        </p:blipFill>
        <p:spPr>
          <a:xfrm>
            <a:off x="1143000" y="2362200"/>
            <a:ext cx="7162800" cy="1957490"/>
          </a:xfrm>
          <a:prstGeom prst="rect">
            <a:avLst/>
          </a:prstGeom>
        </p:spPr>
      </p:pic>
      <p:sp>
        <p:nvSpPr>
          <p:cNvPr id="8" name="圆角矩形 7"/>
          <p:cNvSpPr/>
          <p:nvPr/>
        </p:nvSpPr>
        <p:spPr>
          <a:xfrm>
            <a:off x="1626108" y="4800600"/>
            <a:ext cx="6196584"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676400" y="4800600"/>
                <a:ext cx="6146291" cy="647357"/>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Magnetic signal diminishes fast </a:t>
                </a:r>
                <a14:m>
                  <m:oMath xmlns:m="http://schemas.openxmlformats.org/officeDocument/2006/math">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f>
                      <m:fPr>
                        <m:ctrlP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𝟏</m:t>
                        </m:r>
                      </m:num>
                      <m:den>
                        <m:sSup>
                          <m:sSupPr>
                            <m:ctrlP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sSupPr>
                          <m:e>
                            <m:r>
                              <a:rPr kumimoji="0" lang="en-US" altLang="zh-CN" sz="2400" b="1" i="1">
                                <a:solidFill>
                                  <a:schemeClr val="bg1"/>
                                </a:solidFill>
                                <a:latin typeface="Cambria Math" panose="02040503050406030204" pitchFamily="18" charset="0"/>
                                <a:ea typeface="Cambria Math" panose="02040503050406030204" pitchFamily="18" charset="0"/>
                                <a:cs typeface="Calibri" panose="020F0502020204030204" pitchFamily="34" charset="0"/>
                              </a:rPr>
                              <m:t>𝑫𝒊𝒔𝒕</m:t>
                            </m:r>
                            <m:r>
                              <a:rPr kumimoji="0" lang="en-US" altLang="zh-CN" sz="2400" b="1" i="1">
                                <a:solidFill>
                                  <a:schemeClr val="bg1"/>
                                </a:solidFill>
                                <a:latin typeface="Cambria Math" panose="02040503050406030204" pitchFamily="18" charset="0"/>
                                <a:ea typeface="Cambria Math" panose="02040503050406030204" pitchFamily="18" charset="0"/>
                                <a:cs typeface="Calibri" panose="020F0502020204030204" pitchFamily="34" charset="0"/>
                              </a:rPr>
                              <m:t>.</m:t>
                            </m:r>
                          </m:e>
                          <m:sup>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𝟑</m:t>
                            </m:r>
                          </m:sup>
                        </m:sSup>
                      </m:den>
                    </m:f>
                  </m:oMath>
                </a14:m>
                <a:endParaRPr kumimoji="0" lang="zh-CN" altLang="en-US" sz="2400" b="1" dirty="0">
                  <a:solidFill>
                    <a:schemeClr val="bg1"/>
                  </a:solidFill>
                  <a:latin typeface="Calibri" panose="020F0502020204030204" pitchFamily="34" charset="0"/>
                  <a:cs typeface="Calibri" panose="020F0502020204030204" pitchFamily="34"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676400" y="4800600"/>
                <a:ext cx="6146291" cy="647357"/>
              </a:xfrm>
              <a:prstGeom prst="rect">
                <a:avLst/>
              </a:prstGeom>
              <a:blipFill rotWithShape="0">
                <a:blip r:embed="rId5"/>
                <a:stretch>
                  <a:fillRect b="-4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5104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Questions</a:t>
            </a:r>
            <a:endParaRPr lang="en-US"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dirty="0">
                <a:solidFill>
                  <a:schemeClr val="bg1">
                    <a:lumMod val="75000"/>
                  </a:schemeClr>
                </a:solidFill>
              </a:rPr>
              <a:t>How does the frame size affect the model accuracy?</a:t>
            </a:r>
          </a:p>
          <a:p>
            <a:r>
              <a:rPr kumimoji="0" lang="en-US" dirty="0">
                <a:solidFill>
                  <a:schemeClr val="bg1">
                    <a:lumMod val="75000"/>
                  </a:schemeClr>
                </a:solidFill>
              </a:rPr>
              <a:t>Does the smartphone distance affect the attack performance?</a:t>
            </a:r>
          </a:p>
          <a:p>
            <a:r>
              <a:rPr kumimoji="0" lang="en-US" dirty="0" smtClean="0"/>
              <a:t>Is the smartphone orientation required to be fixed?</a:t>
            </a:r>
          </a:p>
          <a:p>
            <a:pPr lvl="1"/>
            <a:endParaRPr kumimoji="0" lang="en-US" dirty="0" smtClean="0"/>
          </a:p>
          <a:p>
            <a:endParaRPr kumimoji="0" lang="en-US" dirty="0" smtClean="0"/>
          </a:p>
          <a:p>
            <a:endParaRPr kumimoji="0" lang="en-US" dirty="0" smtClean="0"/>
          </a:p>
        </p:txBody>
      </p:sp>
    </p:spTree>
    <p:extLst>
      <p:ext uri="{BB962C8B-B14F-4D97-AF65-F5344CB8AC3E}">
        <p14:creationId xmlns:p14="http://schemas.microsoft.com/office/powerpoint/2010/main" val="77990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62000"/>
          </a:xfrm>
        </p:spPr>
        <p:txBody>
          <a:bodyPr/>
          <a:lstStyle/>
          <a:p>
            <a:r>
              <a:rPr lang="en-US" altLang="zh-CN" sz="4400" dirty="0" smtClean="0"/>
              <a:t>Smartphone Orientation</a:t>
            </a:r>
            <a:r>
              <a:rPr lang="en-US" altLang="zh-CN" sz="4400" dirty="0"/>
              <a:t/>
            </a:r>
            <a:br>
              <a:rPr lang="en-US" altLang="zh-CN" sz="4400" dirty="0"/>
            </a:b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2815223" y="2362200"/>
                <a:ext cx="5924055" cy="587355"/>
              </a:xfrm>
            </p:spPr>
            <p:txBody>
              <a:bodyPr/>
              <a:lstStyle/>
              <a:p>
                <a:pPr marL="0" indent="0">
                  <a:buNone/>
                </a:pPr>
                <a:r>
                  <a:rPr lang="en-US" dirty="0" smtClean="0"/>
                  <a:t>Normalized quaternion </a:t>
                </a:r>
                <a14:m>
                  <m:oMath xmlns:m="http://schemas.openxmlformats.org/officeDocument/2006/math">
                    <m:r>
                      <a:rPr lang="en-US" b="0" i="1" smtClean="0">
                        <a:latin typeface="Cambria Math" panose="02040503050406030204" pitchFamily="18" charset="0"/>
                      </a:rPr>
                      <m:t>𝑞</m:t>
                    </m:r>
                  </m:oMath>
                </a14:m>
                <a:r>
                  <a:rPr lang="en-US" b="0" dirty="0" smtClean="0"/>
                  <a:t> (</a:t>
                </a:r>
                <a:r>
                  <a:rPr lang="en-US" altLang="zh-CN" b="0" i="1" dirty="0"/>
                  <a:t>Android API</a:t>
                </a:r>
                <a:r>
                  <a:rPr lang="en-US" b="0" dirty="0" smtClean="0"/>
                  <a:t>)</a:t>
                </a: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2815223" y="2362200"/>
                <a:ext cx="5924055" cy="587355"/>
              </a:xfrm>
              <a:blipFill rotWithShape="0">
                <a:blip r:embed="rId2"/>
                <a:stretch>
                  <a:fillRect l="-2160" t="-10417" r="-1337" b="-17708"/>
                </a:stretch>
              </a:blipFill>
            </p:spPr>
            <p:txBody>
              <a:bodyPr/>
              <a:lstStyle/>
              <a:p>
                <a:r>
                  <a:rPr lang="zh-CN" altLang="en-US">
                    <a:noFill/>
                  </a:rPr>
                  <a:t> </a:t>
                </a:r>
              </a:p>
            </p:txBody>
          </p:sp>
        </mc:Fallback>
      </mc:AlternateContent>
      <p:sp>
        <p:nvSpPr>
          <p:cNvPr id="8" name="圆角矩形 7"/>
          <p:cNvSpPr/>
          <p:nvPr/>
        </p:nvSpPr>
        <p:spPr>
          <a:xfrm>
            <a:off x="1609738" y="5453562"/>
            <a:ext cx="6196584"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545730" y="5546409"/>
                <a:ext cx="63246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Calibration: </a:t>
                </a:r>
                <a14:m>
                  <m:oMath xmlns:m="http://schemas.openxmlformats.org/officeDocument/2006/math">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𝒎𝒂𝒈𝑫𝒂𝒕</m:t>
                    </m:r>
                    <m:sSup>
                      <m:sSupPr>
                        <m:ctrlP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sSupPr>
                      <m:e>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𝒂</m:t>
                        </m:r>
                      </m:e>
                      <m:sup>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sup>
                    </m:sSup>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𝑹</m:t>
                    </m:r>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kumimoji="0" lang="en-US" altLang="zh-CN" sz="2400" b="1"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𝒎𝒂𝒈𝑫𝒂𝒕𝒂</m:t>
                    </m:r>
                  </m:oMath>
                </a14:m>
                <a:endParaRPr kumimoji="0" lang="zh-CN" altLang="en-US" sz="2400" b="1" dirty="0">
                  <a:solidFill>
                    <a:schemeClr val="bg1"/>
                  </a:solidFill>
                  <a:latin typeface="Calibri" panose="020F0502020204030204" pitchFamily="34" charset="0"/>
                  <a:cs typeface="Calibri" panose="020F0502020204030204" pitchFamily="34"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545730" y="5546409"/>
                <a:ext cx="6324600" cy="461665"/>
              </a:xfrm>
              <a:prstGeom prst="rect">
                <a:avLst/>
              </a:prstGeom>
              <a:blipFill rotWithShape="0">
                <a:blip r:embed="rId3"/>
                <a:stretch>
                  <a:fillRect t="-10526" b="-28947"/>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74130" y="2393906"/>
            <a:ext cx="2438401" cy="2235259"/>
          </a:xfrm>
          <a:prstGeom prst="rect">
            <a:avLst/>
          </a:prstGeom>
        </p:spPr>
      </p:pic>
      <p:pic>
        <p:nvPicPr>
          <p:cNvPr id="7" name="图片 6"/>
          <p:cNvPicPr>
            <a:picLocks noChangeAspect="1"/>
          </p:cNvPicPr>
          <p:nvPr/>
        </p:nvPicPr>
        <p:blipFill>
          <a:blip r:embed="rId5"/>
          <a:stretch>
            <a:fillRect/>
          </a:stretch>
        </p:blipFill>
        <p:spPr>
          <a:xfrm>
            <a:off x="3501023" y="2949555"/>
            <a:ext cx="3906446" cy="412008"/>
          </a:xfrm>
          <a:prstGeom prst="rect">
            <a:avLst/>
          </a:prstGeom>
        </p:spPr>
      </p:pic>
      <mc:AlternateContent xmlns:mc="http://schemas.openxmlformats.org/markup-compatibility/2006" xmlns:a14="http://schemas.microsoft.com/office/drawing/2010/main">
        <mc:Choice Requires="a14">
          <p:sp>
            <p:nvSpPr>
              <p:cNvPr id="10" name="Content Placeholder 2"/>
              <p:cNvSpPr txBox="1">
                <a:spLocks/>
              </p:cNvSpPr>
              <p:nvPr/>
            </p:nvSpPr>
            <p:spPr bwMode="auto">
              <a:xfrm>
                <a:off x="2820478" y="3429000"/>
                <a:ext cx="5924055" cy="5332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kumimoji="0" lang="en-US" altLang="zh-CN" dirty="0" smtClean="0"/>
                  <a:t>Rotation Matrix </a:t>
                </a:r>
                <a14:m>
                  <m:oMath xmlns:m="http://schemas.openxmlformats.org/officeDocument/2006/math">
                    <m:r>
                      <a:rPr lang="en-US" altLang="zh-CN" b="0" i="1" smtClean="0">
                        <a:latin typeface="Cambria Math" panose="02040503050406030204" pitchFamily="18" charset="0"/>
                      </a:rPr>
                      <m:t>𝑅</m:t>
                    </m:r>
                  </m:oMath>
                </a14:m>
                <a:r>
                  <a:rPr kumimoji="0" lang="en-US" altLang="zh-CN" dirty="0" smtClean="0"/>
                  <a:t>:</a:t>
                </a:r>
              </a:p>
            </p:txBody>
          </p:sp>
        </mc:Choice>
        <mc:Fallback xmlns="">
          <p:sp>
            <p:nvSpPr>
              <p:cNvPr id="10" name="Content Placeholder 2"/>
              <p:cNvSpPr txBox="1">
                <a:spLocks noRot="1" noChangeAspect="1" noMove="1" noResize="1" noEditPoints="1" noAdjustHandles="1" noChangeArrowheads="1" noChangeShapeType="1" noTextEdit="1"/>
              </p:cNvSpPr>
              <p:nvPr/>
            </p:nvSpPr>
            <p:spPr bwMode="auto">
              <a:xfrm>
                <a:off x="2820478" y="3429000"/>
                <a:ext cx="5924055" cy="533277"/>
              </a:xfrm>
              <a:prstGeom prst="rect">
                <a:avLst/>
              </a:prstGeom>
              <a:blipFill rotWithShape="0">
                <a:blip r:embed="rId6"/>
                <a:stretch>
                  <a:fillRect l="-2163" t="-11494" b="-29885"/>
                </a:stretch>
              </a:blipFill>
              <a:ln w="9525">
                <a:noFill/>
                <a:miter lim="800000"/>
                <a:headEnd/>
                <a:tailEnd/>
              </a:ln>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2781064" y="3859552"/>
            <a:ext cx="6058136" cy="917543"/>
          </a:xfrm>
          <a:prstGeom prst="rect">
            <a:avLst/>
          </a:prstGeom>
        </p:spPr>
      </p:pic>
      <p:sp>
        <p:nvSpPr>
          <p:cNvPr id="12" name="圆角矩形 11"/>
          <p:cNvSpPr/>
          <p:nvPr/>
        </p:nvSpPr>
        <p:spPr>
          <a:xfrm>
            <a:off x="2578608" y="1181443"/>
            <a:ext cx="3669792"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p:cNvSpPr/>
          <p:nvPr/>
        </p:nvSpPr>
        <p:spPr>
          <a:xfrm>
            <a:off x="2514600" y="1274290"/>
            <a:ext cx="38100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Orientation </a:t>
            </a:r>
            <a:r>
              <a:rPr kumimoji="0" lang="en-US" altLang="zh-CN" sz="2400" b="1" dirty="0">
                <a:solidFill>
                  <a:schemeClr val="bg1"/>
                </a:solidFill>
                <a:latin typeface="Calibri" panose="020F0502020204030204" pitchFamily="34" charset="0"/>
                <a:cs typeface="Calibri" panose="020F0502020204030204" pitchFamily="34" charset="0"/>
              </a:rPr>
              <a:t>F</a:t>
            </a:r>
            <a:r>
              <a:rPr kumimoji="0" lang="en-US" altLang="zh-CN" sz="2400" b="1" dirty="0" smtClean="0">
                <a:solidFill>
                  <a:schemeClr val="bg1"/>
                </a:solidFill>
                <a:latin typeface="Calibri" panose="020F0502020204030204" pitchFamily="34" charset="0"/>
                <a:cs typeface="Calibri" panose="020F0502020204030204" pitchFamily="34" charset="0"/>
              </a:rPr>
              <a:t>ree Solution</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426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62000"/>
          </a:xfrm>
        </p:spPr>
        <p:txBody>
          <a:bodyPr/>
          <a:lstStyle/>
          <a:p>
            <a:r>
              <a:rPr lang="en-US" altLang="zh-CN" sz="4400" dirty="0" smtClean="0"/>
              <a:t>Smartphone Orientation</a:t>
            </a:r>
            <a:r>
              <a:rPr lang="en-US" altLang="zh-CN" sz="4400" dirty="0"/>
              <a:t/>
            </a:r>
            <a:br>
              <a:rPr lang="en-US" altLang="zh-CN" sz="4400" dirty="0"/>
            </a:br>
            <a:endParaRPr lang="en-US" sz="4400" dirty="0"/>
          </a:p>
        </p:txBody>
      </p:sp>
      <p:sp>
        <p:nvSpPr>
          <p:cNvPr id="8" name="圆角矩形 7"/>
          <p:cNvSpPr/>
          <p:nvPr/>
        </p:nvSpPr>
        <p:spPr>
          <a:xfrm>
            <a:off x="902208" y="4800600"/>
            <a:ext cx="3212592"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矩形 8"/>
          <p:cNvSpPr/>
          <p:nvPr/>
        </p:nvSpPr>
        <p:spPr>
          <a:xfrm>
            <a:off x="838200" y="4893447"/>
            <a:ext cx="32766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Small average variation</a:t>
            </a:r>
            <a:endParaRPr kumimoji="0" lang="zh-CN" altLang="en-US" sz="2400" b="1" dirty="0">
              <a:solidFill>
                <a:schemeClr val="bg1"/>
              </a:solidFill>
              <a:latin typeface="Calibri" panose="020F0502020204030204" pitchFamily="34" charset="0"/>
              <a:cs typeface="Calibri" panose="020F0502020204030204" pitchFamily="34" charset="0"/>
            </a:endParaRPr>
          </a:p>
        </p:txBody>
      </p:sp>
      <p:pic>
        <p:nvPicPr>
          <p:cNvPr id="12" name="图片 11"/>
          <p:cNvPicPr>
            <a:picLocks noChangeAspect="1"/>
          </p:cNvPicPr>
          <p:nvPr/>
        </p:nvPicPr>
        <p:blipFill>
          <a:blip r:embed="rId2"/>
          <a:stretch>
            <a:fillRect/>
          </a:stretch>
        </p:blipFill>
        <p:spPr>
          <a:xfrm>
            <a:off x="2286000" y="1524000"/>
            <a:ext cx="4494415" cy="2726553"/>
          </a:xfrm>
          <a:prstGeom prst="rect">
            <a:avLst/>
          </a:prstGeom>
        </p:spPr>
      </p:pic>
      <p:sp>
        <p:nvSpPr>
          <p:cNvPr id="13" name="矩形 12"/>
          <p:cNvSpPr/>
          <p:nvPr/>
        </p:nvSpPr>
        <p:spPr>
          <a:xfrm>
            <a:off x="5694380" y="6091578"/>
            <a:ext cx="2172069" cy="461665"/>
          </a:xfrm>
          <a:prstGeom prst="rect">
            <a:avLst/>
          </a:prstGeom>
        </p:spPr>
        <p:txBody>
          <a:bodyPr wrap="none">
            <a:spAutoFit/>
          </a:bodyPr>
          <a:lstStyle/>
          <a:p>
            <a:pPr algn="ctr"/>
            <a:r>
              <a:rPr kumimoji="0" lang="en-US" altLang="zh-CN" sz="2400" b="1" dirty="0" smtClean="0">
                <a:latin typeface="Calibri" panose="020F0502020204030204" pitchFamily="34" charset="0"/>
                <a:cs typeface="Calibri" panose="020F0502020204030204" pitchFamily="34" charset="0"/>
              </a:rPr>
              <a:t>Carry-on Attack</a:t>
            </a:r>
            <a:endParaRPr kumimoji="0" lang="zh-CN" altLang="en-US" sz="2400" b="1"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5785339" y="4357858"/>
            <a:ext cx="1990150" cy="1626415"/>
          </a:xfrm>
          <a:prstGeom prst="rect">
            <a:avLst/>
          </a:prstGeom>
        </p:spPr>
      </p:pic>
      <p:cxnSp>
        <p:nvCxnSpPr>
          <p:cNvPr id="7" name="直接箭头连接符 6"/>
          <p:cNvCxnSpPr/>
          <p:nvPr/>
        </p:nvCxnSpPr>
        <p:spPr>
          <a:xfrm>
            <a:off x="6769528" y="4991443"/>
            <a:ext cx="0" cy="418757"/>
          </a:xfrm>
          <a:prstGeom prst="straightConnector1">
            <a:avLst/>
          </a:prstGeom>
          <a:ln w="38100">
            <a:solidFill>
              <a:srgbClr val="00FC00"/>
            </a:solidFill>
            <a:tailEnd type="triangle"/>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769528" y="5028547"/>
            <a:ext cx="944521" cy="127068"/>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6629400" y="4199889"/>
            <a:ext cx="140128" cy="936374"/>
          </a:xfrm>
          <a:prstGeom prst="straightConnector1">
            <a:avLst/>
          </a:prstGeom>
          <a:ln w="38100">
            <a:solidFill>
              <a:srgbClr val="0000F2"/>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27094">
            <a:off x="6947362" y="4572000"/>
            <a:ext cx="808894" cy="79287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48794">
            <a:off x="6302646" y="3926286"/>
            <a:ext cx="808894" cy="792876"/>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697320">
            <a:off x="6470260" y="4759177"/>
            <a:ext cx="808894" cy="792876"/>
          </a:xfrm>
          <a:prstGeom prst="rect">
            <a:avLst/>
          </a:prstGeom>
        </p:spPr>
      </p:pic>
    </p:spTree>
    <p:extLst>
      <p:ext uri="{BB962C8B-B14F-4D97-AF65-F5344CB8AC3E}">
        <p14:creationId xmlns:p14="http://schemas.microsoft.com/office/powerpoint/2010/main" val="3647572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3D Printer</a:t>
            </a:r>
            <a:endParaRPr lang="en-US" sz="4400" dirty="0"/>
          </a:p>
        </p:txBody>
      </p:sp>
      <p:pic>
        <p:nvPicPr>
          <p:cNvPr id="3" name="图片 2"/>
          <p:cNvPicPr>
            <a:picLocks noChangeAspect="1"/>
          </p:cNvPicPr>
          <p:nvPr/>
        </p:nvPicPr>
        <p:blipFill>
          <a:blip r:embed="rId3"/>
          <a:stretch>
            <a:fillRect/>
          </a:stretch>
        </p:blipFill>
        <p:spPr>
          <a:xfrm rot="20763351">
            <a:off x="363171" y="1297797"/>
            <a:ext cx="3536173" cy="3505200"/>
          </a:xfrm>
          <a:prstGeom prst="rect">
            <a:avLst/>
          </a:prstGeom>
        </p:spPr>
      </p:pic>
      <p:pic>
        <p:nvPicPr>
          <p:cNvPr id="5" name="图片 4"/>
          <p:cNvPicPr>
            <a:picLocks noChangeAspect="1"/>
          </p:cNvPicPr>
          <p:nvPr/>
        </p:nvPicPr>
        <p:blipFill>
          <a:blip r:embed="rId4"/>
          <a:stretch>
            <a:fillRect/>
          </a:stretch>
        </p:blipFill>
        <p:spPr>
          <a:xfrm rot="1209657">
            <a:off x="3715960" y="2316178"/>
            <a:ext cx="5214938" cy="3476625"/>
          </a:xfrm>
          <a:prstGeom prst="rect">
            <a:avLst/>
          </a:prstGeom>
        </p:spPr>
      </p:pic>
    </p:spTree>
    <p:extLst>
      <p:ext uri="{BB962C8B-B14F-4D97-AF65-F5344CB8AC3E}">
        <p14:creationId xmlns:p14="http://schemas.microsoft.com/office/powerpoint/2010/main" val="31862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51188" y="1828800"/>
            <a:ext cx="7807012" cy="4648200"/>
          </a:xfrm>
          <a:prstGeom prst="rect">
            <a:avLst/>
          </a:prstGeom>
        </p:spPr>
      </p:pic>
      <p:sp>
        <p:nvSpPr>
          <p:cNvPr id="2" name="Title 1"/>
          <p:cNvSpPr>
            <a:spLocks noGrp="1"/>
          </p:cNvSpPr>
          <p:nvPr>
            <p:ph type="title"/>
          </p:nvPr>
        </p:nvSpPr>
        <p:spPr>
          <a:xfrm>
            <a:off x="0" y="76200"/>
            <a:ext cx="9144000" cy="1524000"/>
          </a:xfrm>
        </p:spPr>
        <p:txBody>
          <a:bodyPr/>
          <a:lstStyle/>
          <a:p>
            <a:r>
              <a:rPr lang="en-US" sz="4400" dirty="0" smtClean="0">
                <a:solidFill>
                  <a:schemeClr val="tx1"/>
                </a:solidFill>
              </a:rPr>
              <a:t>IP-sensitive, privacy designs are not safe on 3D printer</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Tree>
    <p:extLst>
      <p:ext uri="{BB962C8B-B14F-4D97-AF65-F5344CB8AC3E}">
        <p14:creationId xmlns:p14="http://schemas.microsoft.com/office/powerpoint/2010/main" val="165016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838200"/>
            <a:ext cx="3662177" cy="3662177"/>
          </a:xfrm>
          <a:prstGeom prst="rect">
            <a:avLst/>
          </a:prstGeom>
        </p:spPr>
      </p:pic>
      <p:sp>
        <p:nvSpPr>
          <p:cNvPr id="2" name="Title 1"/>
          <p:cNvSpPr>
            <a:spLocks noGrp="1"/>
          </p:cNvSpPr>
          <p:nvPr>
            <p:ph type="title"/>
          </p:nvPr>
        </p:nvSpPr>
        <p:spPr>
          <a:xfrm>
            <a:off x="0" y="5029200"/>
            <a:ext cx="9144000" cy="685800"/>
          </a:xfrm>
        </p:spPr>
        <p:txBody>
          <a:bodyPr/>
          <a:lstStyle/>
          <a:p>
            <a:r>
              <a:rPr lang="en-US" sz="4000" dirty="0" smtClean="0">
                <a:solidFill>
                  <a:schemeClr val="tx1"/>
                </a:solidFill>
              </a:rPr>
              <a:t>How can we defend side-channel attack?</a:t>
            </a:r>
            <a:endParaRPr lang="en-US" sz="4000" dirty="0"/>
          </a:p>
        </p:txBody>
      </p:sp>
      <p:pic>
        <p:nvPicPr>
          <p:cNvPr id="12" name="图片 11"/>
          <p:cNvPicPr>
            <a:picLocks noChangeAspect="1"/>
          </p:cNvPicPr>
          <p:nvPr/>
        </p:nvPicPr>
        <p:blipFill>
          <a:blip r:embed="rId3"/>
          <a:stretch>
            <a:fillRect/>
          </a:stretch>
        </p:blipFill>
        <p:spPr>
          <a:xfrm>
            <a:off x="3943348" y="1981200"/>
            <a:ext cx="1257301" cy="1384037"/>
          </a:xfrm>
          <a:prstGeom prst="rect">
            <a:avLst/>
          </a:prstGeom>
        </p:spPr>
      </p:pic>
    </p:spTree>
    <p:extLst>
      <p:ext uri="{BB962C8B-B14F-4D97-AF65-F5344CB8AC3E}">
        <p14:creationId xmlns:p14="http://schemas.microsoft.com/office/powerpoint/2010/main" val="62412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Defense Method Metric</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dirty="0" smtClean="0"/>
              <a:t>What is a good defense?</a:t>
            </a:r>
          </a:p>
          <a:p>
            <a:pPr lvl="1"/>
            <a:r>
              <a:rPr kumimoji="0" lang="en-US" dirty="0" smtClean="0"/>
              <a:t>Be low cost</a:t>
            </a:r>
          </a:p>
          <a:p>
            <a:pPr lvl="1"/>
            <a:r>
              <a:rPr kumimoji="0" lang="en-US" dirty="0" smtClean="0"/>
              <a:t>Does not compromise the printing quality</a:t>
            </a:r>
          </a:p>
          <a:p>
            <a:pPr lvl="1"/>
            <a:endParaRPr kumimoji="0" lang="en-US" dirty="0" smtClean="0"/>
          </a:p>
          <a:p>
            <a:endParaRPr kumimoji="0" lang="en-US" dirty="0" smtClean="0"/>
          </a:p>
          <a:p>
            <a:endParaRPr kumimoji="0" lang="en-US" dirty="0" smtClean="0"/>
          </a:p>
        </p:txBody>
      </p:sp>
    </p:spTree>
    <p:extLst>
      <p:ext uri="{BB962C8B-B14F-4D97-AF65-F5344CB8AC3E}">
        <p14:creationId xmlns:p14="http://schemas.microsoft.com/office/powerpoint/2010/main" val="1689060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Defense Mechanism</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Hardware-based Method</a:t>
            </a:r>
          </a:p>
          <a:p>
            <a:pPr lvl="1"/>
            <a:r>
              <a:rPr kumimoji="0" lang="en-US" dirty="0" smtClean="0"/>
              <a:t>Hardware Shielding</a:t>
            </a:r>
          </a:p>
          <a:p>
            <a:pPr lvl="1"/>
            <a:r>
              <a:rPr kumimoji="0" lang="en-US" dirty="0" smtClean="0"/>
              <a:t>Side Channel Interference</a:t>
            </a:r>
          </a:p>
          <a:p>
            <a:pPr lvl="1"/>
            <a:endParaRPr kumimoji="0" lang="en-US" dirty="0" smtClean="0"/>
          </a:p>
          <a:p>
            <a:endParaRPr kumimoji="0" lang="en-US" dirty="0" smtClean="0"/>
          </a:p>
          <a:p>
            <a:endParaRPr kumimoji="0" lang="en-US" dirty="0" smtClean="0"/>
          </a:p>
        </p:txBody>
      </p:sp>
      <p:sp>
        <p:nvSpPr>
          <p:cNvPr id="5" name="圆角矩形 4"/>
          <p:cNvSpPr/>
          <p:nvPr/>
        </p:nvSpPr>
        <p:spPr>
          <a:xfrm>
            <a:off x="1143000" y="4420286"/>
            <a:ext cx="7010400"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1066800" y="4513133"/>
            <a:ext cx="71628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Extra device, extra cost!</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8" name="矩形 7"/>
          <p:cNvSpPr/>
          <p:nvPr/>
        </p:nvSpPr>
        <p:spPr>
          <a:xfrm>
            <a:off x="1066800" y="5389090"/>
            <a:ext cx="71628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Only influence printing time</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4105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1"/>
                </a:solidFill>
              </a:rPr>
              <a:t>Defense Mechanism</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0772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Software-based Method</a:t>
            </a:r>
          </a:p>
          <a:p>
            <a:pPr lvl="1"/>
            <a:r>
              <a:rPr kumimoji="0" lang="en-US" dirty="0" smtClean="0"/>
              <a:t>Dynamic Path Planning</a:t>
            </a:r>
          </a:p>
          <a:p>
            <a:pPr lvl="2"/>
            <a:r>
              <a:rPr kumimoji="0" lang="en-US" dirty="0" smtClean="0"/>
              <a:t>Degrade model performance by randomizing </a:t>
            </a:r>
            <a:r>
              <a:rPr kumimoji="0" lang="en-US" dirty="0" err="1" smtClean="0"/>
              <a:t>params</a:t>
            </a:r>
            <a:r>
              <a:rPr kumimoji="0" lang="en-US" dirty="0" smtClean="0"/>
              <a:t> in real time</a:t>
            </a:r>
          </a:p>
          <a:p>
            <a:pPr lvl="1"/>
            <a:r>
              <a:rPr kumimoji="0" lang="en-US" dirty="0" smtClean="0"/>
              <a:t>Dummy Task Injection</a:t>
            </a:r>
          </a:p>
          <a:p>
            <a:pPr lvl="2"/>
            <a:r>
              <a:rPr kumimoji="0" lang="en-US" dirty="0" smtClean="0"/>
              <a:t>Spoof model by randomly combining operation and configuration (e.g. aligning at printing speed)</a:t>
            </a:r>
          </a:p>
          <a:p>
            <a:pPr lvl="1"/>
            <a:endParaRPr kumimoji="0" lang="en-US" dirty="0" smtClean="0"/>
          </a:p>
          <a:p>
            <a:endParaRPr kumimoji="0" lang="en-US" dirty="0" smtClean="0"/>
          </a:p>
          <a:p>
            <a:endParaRPr kumimoji="0" lang="en-US" dirty="0" smtClean="0"/>
          </a:p>
        </p:txBody>
      </p:sp>
      <p:sp>
        <p:nvSpPr>
          <p:cNvPr id="5" name="圆角矩形 4"/>
          <p:cNvSpPr/>
          <p:nvPr/>
        </p:nvSpPr>
        <p:spPr>
          <a:xfrm>
            <a:off x="1143000" y="4420286"/>
            <a:ext cx="7010400"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1066800" y="4513133"/>
            <a:ext cx="71628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3D printing </a:t>
            </a:r>
            <a:r>
              <a:rPr kumimoji="0" lang="en-US" altLang="zh-CN" sz="2400" b="1" dirty="0">
                <a:solidFill>
                  <a:schemeClr val="bg1"/>
                </a:solidFill>
                <a:latin typeface="Calibri" panose="020F0502020204030204" pitchFamily="34" charset="0"/>
                <a:cs typeface="Calibri" panose="020F0502020204030204" pitchFamily="34" charset="0"/>
              </a:rPr>
              <a:t>is structure-free =&gt; Maintain </a:t>
            </a:r>
            <a:r>
              <a:rPr kumimoji="0" lang="en-US" altLang="zh-CN" sz="2400" b="1" dirty="0" smtClean="0">
                <a:solidFill>
                  <a:schemeClr val="bg1"/>
                </a:solidFill>
                <a:latin typeface="Calibri" panose="020F0502020204030204" pitchFamily="34" charset="0"/>
                <a:cs typeface="Calibri" panose="020F0502020204030204" pitchFamily="34" charset="0"/>
              </a:rPr>
              <a:t>quality</a:t>
            </a:r>
            <a:endParaRPr kumimoji="0" lang="zh-CN" altLang="en-US" sz="2400" b="1" dirty="0">
              <a:solidFill>
                <a:schemeClr val="bg1"/>
              </a:solidFill>
              <a:latin typeface="Calibri" panose="020F0502020204030204" pitchFamily="34" charset="0"/>
              <a:cs typeface="Calibri" panose="020F0502020204030204" pitchFamily="34" charset="0"/>
            </a:endParaRPr>
          </a:p>
        </p:txBody>
      </p:sp>
      <p:sp>
        <p:nvSpPr>
          <p:cNvPr id="7" name="圆角矩形 6"/>
          <p:cNvSpPr/>
          <p:nvPr/>
        </p:nvSpPr>
        <p:spPr>
          <a:xfrm>
            <a:off x="1143000" y="5296243"/>
            <a:ext cx="7010400" cy="647357"/>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矩形 7"/>
          <p:cNvSpPr/>
          <p:nvPr/>
        </p:nvSpPr>
        <p:spPr>
          <a:xfrm>
            <a:off x="1066800" y="5389090"/>
            <a:ext cx="7162800" cy="461665"/>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Only influence printing time =&gt; Acceptable</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438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33600"/>
            <a:ext cx="9144000" cy="1905000"/>
          </a:xfrm>
        </p:spPr>
        <p:txBody>
          <a:bodyPr/>
          <a:lstStyle/>
          <a:p>
            <a:r>
              <a:rPr lang="en-US" dirty="0" smtClean="0">
                <a:solidFill>
                  <a:schemeClr val="tx1"/>
                </a:solidFill>
              </a:rPr>
              <a:t>Thank you!</a:t>
            </a:r>
            <a:br>
              <a:rPr lang="en-US" dirty="0" smtClean="0">
                <a:solidFill>
                  <a:schemeClr val="tx1"/>
                </a:solidFill>
              </a:rPr>
            </a:br>
            <a:r>
              <a:rPr lang="en-US" dirty="0">
                <a:solidFill>
                  <a:schemeClr val="tx1"/>
                </a:solidFill>
              </a:rPr>
              <a:t/>
            </a:r>
            <a:br>
              <a:rPr lang="en-US" dirty="0">
                <a:solidFill>
                  <a:schemeClr val="tx1"/>
                </a:solidFill>
              </a:rPr>
            </a:br>
            <a:r>
              <a:rPr lang="en-US" dirty="0" smtClean="0">
                <a:solidFill>
                  <a:schemeClr val="tx1"/>
                </a:solidFill>
              </a:rPr>
              <a:t>Q &amp; A</a:t>
            </a:r>
            <a:endParaRPr lang="en-US" dirty="0"/>
          </a:p>
        </p:txBody>
      </p:sp>
    </p:spTree>
    <p:extLst>
      <p:ext uri="{BB962C8B-B14F-4D97-AF65-F5344CB8AC3E}">
        <p14:creationId xmlns:p14="http://schemas.microsoft.com/office/powerpoint/2010/main" val="5303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Directional Movement Prediction</a:t>
            </a:r>
            <a:endParaRPr lang="en-US"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Based on acoustic side channel</a:t>
            </a:r>
            <a:endParaRPr kumimoji="0" lang="en-US" dirty="0" smtClean="0"/>
          </a:p>
          <a:p>
            <a:pPr lvl="1"/>
            <a:endParaRPr kumimoji="0" lang="en-US" dirty="0" smtClean="0"/>
          </a:p>
          <a:p>
            <a:endParaRPr kumimoji="0" lang="en-US" dirty="0" smtClean="0"/>
          </a:p>
          <a:p>
            <a:endParaRPr kumimoji="0" lang="en-US" dirty="0" smtClean="0"/>
          </a:p>
        </p:txBody>
      </p:sp>
      <p:pic>
        <p:nvPicPr>
          <p:cNvPr id="4" name="图片 3"/>
          <p:cNvPicPr>
            <a:picLocks noChangeAspect="1"/>
          </p:cNvPicPr>
          <p:nvPr/>
        </p:nvPicPr>
        <p:blipFill>
          <a:blip r:embed="rId3"/>
          <a:stretch>
            <a:fillRect/>
          </a:stretch>
        </p:blipFill>
        <p:spPr>
          <a:xfrm>
            <a:off x="2209800" y="1676400"/>
            <a:ext cx="4943475" cy="4752975"/>
          </a:xfrm>
          <a:prstGeom prst="rect">
            <a:avLst/>
          </a:prstGeom>
        </p:spPr>
      </p:pic>
    </p:spTree>
    <p:extLst>
      <p:ext uri="{BB962C8B-B14F-4D97-AF65-F5344CB8AC3E}">
        <p14:creationId xmlns:p14="http://schemas.microsoft.com/office/powerpoint/2010/main" val="3822157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Related Work</a:t>
            </a:r>
            <a:endParaRPr lang="en-US"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sp>
        <p:nvSpPr>
          <p:cNvPr id="24" name="Content Placeholder 2"/>
          <p:cNvSpPr txBox="1">
            <a:spLocks/>
          </p:cNvSpPr>
          <p:nvPr/>
        </p:nvSpPr>
        <p:spPr bwMode="auto">
          <a:xfrm>
            <a:off x="533400" y="990600"/>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altLang="zh-CN" sz="1800" b="0" dirty="0"/>
              <a:t>M. A. Al </a:t>
            </a:r>
            <a:r>
              <a:rPr lang="en-US" altLang="zh-CN" sz="1800" b="0" dirty="0" err="1"/>
              <a:t>Faruque</a:t>
            </a:r>
            <a:r>
              <a:rPr lang="en-US" altLang="zh-CN" sz="1800" b="0" dirty="0"/>
              <a:t>, S. R. </a:t>
            </a:r>
            <a:r>
              <a:rPr lang="en-US" altLang="zh-CN" sz="1800" b="0" dirty="0" err="1"/>
              <a:t>Chhetri</a:t>
            </a:r>
            <a:r>
              <a:rPr lang="en-US" altLang="zh-CN" sz="1800" b="0" dirty="0"/>
              <a:t>, A. </a:t>
            </a:r>
            <a:r>
              <a:rPr lang="en-US" altLang="zh-CN" sz="1800" b="0" dirty="0" err="1"/>
              <a:t>Canedo</a:t>
            </a:r>
            <a:r>
              <a:rPr lang="en-US" altLang="zh-CN" sz="1800" b="0" dirty="0"/>
              <a:t>, </a:t>
            </a:r>
            <a:r>
              <a:rPr lang="en-US" altLang="zh-CN" sz="1800" b="0" dirty="0" smtClean="0"/>
              <a:t>and J</a:t>
            </a:r>
            <a:r>
              <a:rPr lang="en-US" altLang="zh-CN" sz="1800" b="0" dirty="0"/>
              <a:t>. Wan. Acoustic side-channel attacks on </a:t>
            </a:r>
            <a:r>
              <a:rPr lang="en-US" altLang="zh-CN" sz="1800" b="0" dirty="0" smtClean="0"/>
              <a:t>additive manufacturing </a:t>
            </a:r>
            <a:r>
              <a:rPr lang="en-US" altLang="zh-CN" sz="1800" b="0" dirty="0"/>
              <a:t>systems. In </a:t>
            </a:r>
            <a:r>
              <a:rPr lang="en-US" altLang="zh-CN" sz="1800" b="0" i="1" dirty="0"/>
              <a:t>Proceedings of </a:t>
            </a:r>
            <a:r>
              <a:rPr lang="en-US" altLang="zh-CN" sz="1800" b="0" i="1" dirty="0" smtClean="0"/>
              <a:t>the ACM/IEEE </a:t>
            </a:r>
            <a:r>
              <a:rPr lang="en-US" altLang="zh-CN" sz="1800" b="0" i="1" dirty="0"/>
              <a:t>Sixth International Conference </a:t>
            </a:r>
            <a:r>
              <a:rPr lang="en-US" altLang="zh-CN" sz="1800" b="0" i="1" dirty="0" smtClean="0"/>
              <a:t>on Cyber-Physical </a:t>
            </a:r>
            <a:r>
              <a:rPr lang="en-US" altLang="zh-CN" sz="1800" b="0" i="1" dirty="0"/>
              <a:t>Systems</a:t>
            </a:r>
            <a:r>
              <a:rPr lang="en-US" altLang="zh-CN" sz="1800" b="0" dirty="0"/>
              <a:t>. ACM, 2016.</a:t>
            </a:r>
            <a:r>
              <a:rPr lang="en-US" altLang="zh-CN" sz="1800" dirty="0"/>
              <a:t> </a:t>
            </a:r>
            <a:r>
              <a:rPr lang="en-US" altLang="zh-CN" dirty="0"/>
              <a:t/>
            </a:r>
            <a:br>
              <a:rPr lang="en-US" altLang="zh-CN" dirty="0"/>
            </a:br>
            <a:endParaRPr kumimoji="0" lang="en-US" dirty="0" smtClean="0"/>
          </a:p>
          <a:p>
            <a:endParaRPr kumimoji="0" lang="en-US" dirty="0" smtClean="0"/>
          </a:p>
          <a:p>
            <a:endParaRPr kumimoji="0" lang="en-US" dirty="0" smtClean="0"/>
          </a:p>
        </p:txBody>
      </p:sp>
      <p:pic>
        <p:nvPicPr>
          <p:cNvPr id="5" name="图片 4"/>
          <p:cNvPicPr>
            <a:picLocks noChangeAspect="1"/>
          </p:cNvPicPr>
          <p:nvPr/>
        </p:nvPicPr>
        <p:blipFill>
          <a:blip r:embed="rId3"/>
          <a:stretch>
            <a:fillRect/>
          </a:stretch>
        </p:blipFill>
        <p:spPr>
          <a:xfrm>
            <a:off x="1529861" y="2362200"/>
            <a:ext cx="6084277" cy="2438400"/>
          </a:xfrm>
          <a:prstGeom prst="rect">
            <a:avLst/>
          </a:prstGeom>
        </p:spPr>
      </p:pic>
    </p:spTree>
    <p:extLst>
      <p:ext uri="{BB962C8B-B14F-4D97-AF65-F5344CB8AC3E}">
        <p14:creationId xmlns:p14="http://schemas.microsoft.com/office/powerpoint/2010/main" val="664330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txBox="1">
            <a:spLocks/>
          </p:cNvSpPr>
          <p:nvPr/>
        </p:nvSpPr>
        <p:spPr bwMode="auto">
          <a:xfrm>
            <a:off x="533400" y="990600"/>
            <a:ext cx="8382000" cy="56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kumimoji="0" lang="en-US" altLang="zh-CN" dirty="0" smtClean="0"/>
              <a:t>Primitive Operation Model Accuracy</a:t>
            </a:r>
            <a:endParaRPr kumimoji="0" lang="en-US" dirty="0" smtClean="0"/>
          </a:p>
          <a:p>
            <a:pPr lvl="1"/>
            <a:endParaRPr kumimoji="0" lang="en-US" dirty="0" smtClean="0"/>
          </a:p>
          <a:p>
            <a:endParaRPr kumimoji="0" lang="en-US" dirty="0" smtClean="0"/>
          </a:p>
          <a:p>
            <a:endParaRPr kumimoji="0" lang="en-US" dirty="0" smtClean="0"/>
          </a:p>
        </p:txBody>
      </p:sp>
      <p:sp>
        <p:nvSpPr>
          <p:cNvPr id="18" name="圆角矩形 17">
            <a:hlinkClick r:id="rId3" action="ppaction://hlinksldjump"/>
          </p:cNvPr>
          <p:cNvSpPr/>
          <p:nvPr/>
        </p:nvSpPr>
        <p:spPr>
          <a:xfrm>
            <a:off x="2209800" y="5605769"/>
            <a:ext cx="4797613" cy="9144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sz="4400" dirty="0" smtClean="0">
                <a:solidFill>
                  <a:schemeClr val="tx1"/>
                </a:solidFill>
              </a:rPr>
              <a:t>Evaluation</a:t>
            </a:r>
            <a:endParaRPr lang="en-US" sz="4400" dirty="0"/>
          </a:p>
        </p:txBody>
      </p:sp>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pic>
        <p:nvPicPr>
          <p:cNvPr id="12" name="图片 11"/>
          <p:cNvPicPr>
            <a:picLocks noChangeAspect="1"/>
          </p:cNvPicPr>
          <p:nvPr/>
        </p:nvPicPr>
        <p:blipFill>
          <a:blip r:embed="rId4"/>
          <a:stretch>
            <a:fillRect/>
          </a:stretch>
        </p:blipFill>
        <p:spPr>
          <a:xfrm>
            <a:off x="1308239" y="1805027"/>
            <a:ext cx="2797846" cy="2743200"/>
          </a:xfrm>
          <a:prstGeom prst="rect">
            <a:avLst/>
          </a:prstGeom>
        </p:spPr>
      </p:pic>
      <p:pic>
        <p:nvPicPr>
          <p:cNvPr id="13" name="图片 12"/>
          <p:cNvPicPr>
            <a:picLocks noChangeAspect="1"/>
          </p:cNvPicPr>
          <p:nvPr/>
        </p:nvPicPr>
        <p:blipFill>
          <a:blip r:embed="rId5"/>
          <a:stretch>
            <a:fillRect/>
          </a:stretch>
        </p:blipFill>
        <p:spPr>
          <a:xfrm>
            <a:off x="5257800" y="1826713"/>
            <a:ext cx="2743200" cy="2699829"/>
          </a:xfrm>
          <a:prstGeom prst="rect">
            <a:avLst/>
          </a:prstGeom>
        </p:spPr>
      </p:pic>
      <p:sp>
        <p:nvSpPr>
          <p:cNvPr id="28" name="矩形 27"/>
          <p:cNvSpPr/>
          <p:nvPr/>
        </p:nvSpPr>
        <p:spPr>
          <a:xfrm>
            <a:off x="1524000" y="4611469"/>
            <a:ext cx="2398122" cy="646331"/>
          </a:xfrm>
          <a:prstGeom prst="rect">
            <a:avLst/>
          </a:prstGeom>
        </p:spPr>
        <p:txBody>
          <a:bodyPr wrap="square">
            <a:spAutoFit/>
          </a:bodyPr>
          <a:lstStyle/>
          <a:p>
            <a:pPr algn="ctr"/>
            <a:r>
              <a:rPr kumimoji="0" lang="en-US" altLang="zh-CN" dirty="0" smtClean="0">
                <a:latin typeface="Calibri" panose="020F0502020204030204" pitchFamily="34" charset="0"/>
                <a:cs typeface="Calibri" panose="020F0502020204030204" pitchFamily="34" charset="0"/>
              </a:rPr>
              <a:t>X Directional Movement Model</a:t>
            </a:r>
            <a:endParaRPr kumimoji="0" lang="zh-CN" altLang="en-US" dirty="0">
              <a:latin typeface="Calibri" panose="020F0502020204030204" pitchFamily="34" charset="0"/>
              <a:cs typeface="Calibri" panose="020F0502020204030204" pitchFamily="34" charset="0"/>
            </a:endParaRPr>
          </a:p>
        </p:txBody>
      </p:sp>
      <p:sp>
        <p:nvSpPr>
          <p:cNvPr id="29" name="矩形 28"/>
          <p:cNvSpPr/>
          <p:nvPr/>
        </p:nvSpPr>
        <p:spPr>
          <a:xfrm>
            <a:off x="5602878" y="4606783"/>
            <a:ext cx="2398122" cy="646331"/>
          </a:xfrm>
          <a:prstGeom prst="rect">
            <a:avLst/>
          </a:prstGeom>
        </p:spPr>
        <p:txBody>
          <a:bodyPr wrap="square">
            <a:spAutoFit/>
          </a:bodyPr>
          <a:lstStyle/>
          <a:p>
            <a:pPr algn="ctr"/>
            <a:r>
              <a:rPr kumimoji="0" lang="en-US" altLang="zh-CN" dirty="0" smtClean="0">
                <a:latin typeface="Calibri" panose="020F0502020204030204" pitchFamily="34" charset="0"/>
                <a:cs typeface="Calibri" panose="020F0502020204030204" pitchFamily="34" charset="0"/>
              </a:rPr>
              <a:t>Y Directional Movement Model</a:t>
            </a:r>
            <a:endParaRPr kumimoji="0" lang="zh-CN" altLang="en-US" dirty="0">
              <a:latin typeface="Calibri" panose="020F0502020204030204" pitchFamily="34" charset="0"/>
              <a:cs typeface="Calibri" panose="020F0502020204030204" pitchFamily="34" charset="0"/>
            </a:endParaRPr>
          </a:p>
        </p:txBody>
      </p:sp>
      <p:sp>
        <p:nvSpPr>
          <p:cNvPr id="30" name="矩形 29"/>
          <p:cNvSpPr/>
          <p:nvPr/>
        </p:nvSpPr>
        <p:spPr>
          <a:xfrm>
            <a:off x="2269818" y="5616279"/>
            <a:ext cx="4661396" cy="830997"/>
          </a:xfrm>
          <a:prstGeom prst="rect">
            <a:avLst/>
          </a:prstGeom>
        </p:spPr>
        <p:txBody>
          <a:bodyPr wrap="square">
            <a:spAutoFit/>
          </a:bodyPr>
          <a:lstStyle/>
          <a:p>
            <a:pPr algn="ctr"/>
            <a:r>
              <a:rPr kumimoji="0" lang="en-US" altLang="zh-CN" sz="2400" b="1" dirty="0" smtClean="0">
                <a:solidFill>
                  <a:schemeClr val="bg1"/>
                </a:solidFill>
                <a:latin typeface="Calibri" panose="020F0502020204030204" pitchFamily="34" charset="0"/>
                <a:cs typeface="Calibri" panose="020F0502020204030204" pitchFamily="34" charset="0"/>
              </a:rPr>
              <a:t>Y Dir. model is more accurate than X Dir. model</a:t>
            </a:r>
            <a:endParaRPr kumimoji="0" lang="zh-CN" altLang="en-US"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939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838200"/>
            <a:ext cx="9148479" cy="5486400"/>
          </a:xfrm>
          <a:prstGeom prst="rect">
            <a:avLst/>
          </a:prstGeom>
        </p:spPr>
      </p:pic>
      <p:sp>
        <p:nvSpPr>
          <p:cNvPr id="2" name="Title 1"/>
          <p:cNvSpPr>
            <a:spLocks noGrp="1"/>
          </p:cNvSpPr>
          <p:nvPr>
            <p:ph type="title"/>
          </p:nvPr>
        </p:nvSpPr>
        <p:spPr/>
        <p:txBody>
          <a:bodyPr/>
          <a:lstStyle/>
          <a:p>
            <a:r>
              <a:rPr lang="en-US" sz="4400" dirty="0" smtClean="0">
                <a:solidFill>
                  <a:schemeClr val="tx1"/>
                </a:solidFill>
              </a:rPr>
              <a:t>3D Printing Market</a:t>
            </a:r>
            <a:endParaRPr lang="en-US" sz="4400" dirty="0"/>
          </a:p>
        </p:txBody>
      </p:sp>
      <p:sp>
        <p:nvSpPr>
          <p:cNvPr id="7" name="Content Placeholder 2"/>
          <p:cNvSpPr txBox="1">
            <a:spLocks/>
          </p:cNvSpPr>
          <p:nvPr/>
        </p:nvSpPr>
        <p:spPr bwMode="auto">
          <a:xfrm>
            <a:off x="967408" y="2057400"/>
            <a:ext cx="72390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800" b="1" kern="1200">
                <a:solidFill>
                  <a:schemeClr val="tx1"/>
                </a:solidFill>
                <a:latin typeface="Calibri" pitchFamily="34" charset="0"/>
                <a:ea typeface="+mn-ea"/>
                <a:cs typeface="Calibri" pitchFamily="34" charset="0"/>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400" kern="1200">
                <a:solidFill>
                  <a:schemeClr val="tx1"/>
                </a:solidFill>
                <a:latin typeface="Calibri" pitchFamily="34" charset="0"/>
                <a:ea typeface="+mn-ea"/>
                <a:cs typeface="Calibri" pitchFamily="34" charset="0"/>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Calibri" pitchFamily="34" charset="0"/>
                <a:ea typeface="+mn-ea"/>
                <a:cs typeface="Calibri" pitchFamily="34" charset="0"/>
              </a:defRPr>
            </a:lvl3pPr>
            <a:lvl4pPr marL="1371600" indent="-228600" algn="l" rtl="0" eaLnBrk="0" fontAlgn="base" hangingPunct="0">
              <a:spcBef>
                <a:spcPts val="400"/>
              </a:spcBef>
              <a:spcAft>
                <a:spcPct val="0"/>
              </a:spcAft>
              <a:buClr>
                <a:srgbClr val="9F2936"/>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1828800" indent="-228600" algn="l" rtl="0" eaLnBrk="0" fontAlgn="base" hangingPunct="0">
              <a:spcBef>
                <a:spcPts val="400"/>
              </a:spcBef>
              <a:spcAft>
                <a:spcPct val="0"/>
              </a:spcAft>
              <a:buClr>
                <a:srgbClr val="4E8542"/>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kumimoji="0" lang="en-US" sz="8000" dirty="0" smtClean="0">
                <a:solidFill>
                  <a:srgbClr val="FF0000"/>
                </a:solidFill>
              </a:rPr>
              <a:t>$21 </a:t>
            </a:r>
            <a:r>
              <a:rPr kumimoji="0" lang="en-US" sz="8000" dirty="0" smtClean="0">
                <a:solidFill>
                  <a:schemeClr val="bg1"/>
                </a:solidFill>
              </a:rPr>
              <a:t>Billion </a:t>
            </a:r>
            <a:r>
              <a:rPr kumimoji="0" lang="en-US" sz="5400" dirty="0" smtClean="0">
                <a:solidFill>
                  <a:schemeClr val="bg1"/>
                </a:solidFill>
              </a:rPr>
              <a:t>by 2020</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8268" y="3200400"/>
            <a:ext cx="3164782" cy="3820078"/>
          </a:xfrm>
          <a:prstGeom prst="rect">
            <a:avLst/>
          </a:prstGeom>
        </p:spPr>
      </p:pic>
    </p:spTree>
    <p:extLst>
      <p:ext uri="{BB962C8B-B14F-4D97-AF65-F5344CB8AC3E}">
        <p14:creationId xmlns:p14="http://schemas.microsoft.com/office/powerpoint/2010/main" val="3693162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762000"/>
            <a:ext cx="9148479" cy="5791200"/>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306410419"/>
              </p:ext>
            </p:extLst>
          </p:nvPr>
        </p:nvGraphicFramePr>
        <p:xfrm>
          <a:off x="-1371600" y="762000"/>
          <a:ext cx="8771138" cy="5745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itle 1"/>
          <p:cNvSpPr>
            <a:spLocks noGrp="1"/>
          </p:cNvSpPr>
          <p:nvPr>
            <p:ph type="title"/>
          </p:nvPr>
        </p:nvSpPr>
        <p:spPr>
          <a:xfrm>
            <a:off x="0" y="76200"/>
            <a:ext cx="9144000" cy="685800"/>
          </a:xfrm>
        </p:spPr>
        <p:txBody>
          <a:bodyPr/>
          <a:lstStyle/>
          <a:p>
            <a:r>
              <a:rPr lang="en-US" sz="4400" dirty="0" smtClean="0">
                <a:solidFill>
                  <a:schemeClr val="tx1"/>
                </a:solidFill>
              </a:rPr>
              <a:t>3D Printing Application</a:t>
            </a:r>
            <a:endParaRPr lang="en-US" sz="4400" dirty="0"/>
          </a:p>
        </p:txBody>
      </p:sp>
      <p:sp>
        <p:nvSpPr>
          <p:cNvPr id="6" name="矩形 5"/>
          <p:cNvSpPr/>
          <p:nvPr/>
        </p:nvSpPr>
        <p:spPr>
          <a:xfrm>
            <a:off x="2133600" y="2209800"/>
            <a:ext cx="12192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Health-care Tool</a:t>
            </a:r>
            <a:endParaRPr lang="zh-CN" altLang="en-US" sz="1600" b="1" dirty="0">
              <a:latin typeface="Calibri" panose="020F0502020204030204" pitchFamily="34" charset="0"/>
              <a:cs typeface="Calibri" panose="020F0502020204030204" pitchFamily="34" charset="0"/>
            </a:endParaRPr>
          </a:p>
        </p:txBody>
      </p:sp>
      <p:sp>
        <p:nvSpPr>
          <p:cNvPr id="8" name="矩形 7"/>
          <p:cNvSpPr/>
          <p:nvPr/>
        </p:nvSpPr>
        <p:spPr>
          <a:xfrm>
            <a:off x="2438400" y="3301425"/>
            <a:ext cx="11430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Aerospace Unit</a:t>
            </a:r>
            <a:endParaRPr lang="zh-CN" altLang="en-US" sz="1600" b="1" dirty="0">
              <a:latin typeface="Calibri" panose="020F0502020204030204" pitchFamily="34" charset="0"/>
              <a:cs typeface="Calibri" panose="020F0502020204030204" pitchFamily="34" charset="0"/>
            </a:endParaRPr>
          </a:p>
        </p:txBody>
      </p:sp>
      <p:sp>
        <p:nvSpPr>
          <p:cNvPr id="9" name="矩形 8"/>
          <p:cNvSpPr/>
          <p:nvPr/>
        </p:nvSpPr>
        <p:spPr>
          <a:xfrm>
            <a:off x="1828800" y="1066800"/>
            <a:ext cx="1328247"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Industrial Product</a:t>
            </a:r>
            <a:endParaRPr lang="zh-CN" altLang="en-US" sz="1600" b="1" dirty="0">
              <a:latin typeface="Calibri" panose="020F0502020204030204" pitchFamily="34" charset="0"/>
              <a:cs typeface="Calibri" panose="020F0502020204030204" pitchFamily="34" charset="0"/>
            </a:endParaRPr>
          </a:p>
        </p:txBody>
      </p:sp>
      <p:sp>
        <p:nvSpPr>
          <p:cNvPr id="10" name="矩形 9"/>
          <p:cNvSpPr/>
          <p:nvPr/>
        </p:nvSpPr>
        <p:spPr>
          <a:xfrm>
            <a:off x="2133600" y="4495800"/>
            <a:ext cx="12192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Biomedical</a:t>
            </a:r>
          </a:p>
          <a:p>
            <a:pPr lvl="0" algn="ctr"/>
            <a:r>
              <a:rPr lang="en-US" altLang="zh-CN" sz="1600" b="1" dirty="0">
                <a:latin typeface="Calibri" panose="020F0502020204030204" pitchFamily="34" charset="0"/>
                <a:cs typeface="Calibri" panose="020F0502020204030204" pitchFamily="34" charset="0"/>
              </a:rPr>
              <a:t>Organ</a:t>
            </a:r>
            <a:endParaRPr lang="zh-CN" altLang="en-US" sz="1600" b="1" dirty="0">
              <a:latin typeface="Calibri" panose="020F0502020204030204" pitchFamily="34" charset="0"/>
              <a:cs typeface="Calibri" panose="020F0502020204030204" pitchFamily="34" charset="0"/>
            </a:endParaRPr>
          </a:p>
        </p:txBody>
      </p:sp>
      <p:sp>
        <p:nvSpPr>
          <p:cNvPr id="11" name="矩形 10"/>
          <p:cNvSpPr/>
          <p:nvPr/>
        </p:nvSpPr>
        <p:spPr>
          <a:xfrm>
            <a:off x="2057400" y="5663625"/>
            <a:ext cx="890302"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Military Device</a:t>
            </a:r>
            <a:endParaRPr lang="zh-CN" altLang="en-US" sz="1600" b="1" dirty="0">
              <a:latin typeface="Calibri" panose="020F0502020204030204" pitchFamily="34" charset="0"/>
              <a:cs typeface="Calibri" panose="020F0502020204030204" pitchFamily="34" charset="0"/>
            </a:endParaRPr>
          </a:p>
        </p:txBody>
      </p:sp>
      <p:sp>
        <p:nvSpPr>
          <p:cNvPr id="3" name="圆角矩形 2"/>
          <p:cNvSpPr/>
          <p:nvPr/>
        </p:nvSpPr>
        <p:spPr>
          <a:xfrm>
            <a:off x="4114800" y="838200"/>
            <a:ext cx="3429000" cy="91440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6" descr="a_3d_functional_part.jpg"/>
          <p:cNvPicPr>
            <a:picLocks noChangeAspect="1"/>
          </p:cNvPicPr>
          <p:nvPr/>
        </p:nvPicPr>
        <p:blipFill>
          <a:blip r:embed="rId9" cstate="print"/>
          <a:srcRect l="53226"/>
          <a:stretch>
            <a:fillRect/>
          </a:stretch>
        </p:blipFill>
        <p:spPr>
          <a:xfrm>
            <a:off x="4545062" y="827705"/>
            <a:ext cx="931375" cy="935390"/>
          </a:xfrm>
          <a:prstGeom prst="rect">
            <a:avLst/>
          </a:prstGeom>
          <a:ln>
            <a:noFill/>
          </a:ln>
          <a:effectLst>
            <a:softEdge rad="112500"/>
          </a:effectLst>
        </p:spPr>
      </p:pic>
      <p:pic>
        <p:nvPicPr>
          <p:cNvPr id="14" name="Picture 17" descr="a_3d_prototypes.jpg"/>
          <p:cNvPicPr>
            <a:picLocks noChangeAspect="1"/>
          </p:cNvPicPr>
          <p:nvPr/>
        </p:nvPicPr>
        <p:blipFill>
          <a:blip r:embed="rId10" cstate="print"/>
          <a:srcRect l="4839" r="33871"/>
          <a:stretch>
            <a:fillRect/>
          </a:stretch>
        </p:blipFill>
        <p:spPr>
          <a:xfrm>
            <a:off x="6101373" y="817210"/>
            <a:ext cx="994261" cy="935390"/>
          </a:xfrm>
          <a:prstGeom prst="rect">
            <a:avLst/>
          </a:prstGeom>
          <a:ln>
            <a:noFill/>
          </a:ln>
          <a:effectLst>
            <a:softEdge rad="112500"/>
          </a:effectLst>
        </p:spPr>
      </p:pic>
      <p:sp>
        <p:nvSpPr>
          <p:cNvPr id="16" name="圆角矩形 15"/>
          <p:cNvSpPr/>
          <p:nvPr/>
        </p:nvSpPr>
        <p:spPr>
          <a:xfrm>
            <a:off x="4114800" y="1991695"/>
            <a:ext cx="3429000" cy="91440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0" y="2052702"/>
            <a:ext cx="865662" cy="792385"/>
          </a:xfrm>
          <a:prstGeom prst="rect">
            <a:avLst/>
          </a:prstGeom>
          <a:effectLst>
            <a:softEdge rad="63500"/>
          </a:effectLst>
        </p:spPr>
      </p:pic>
      <p:pic>
        <p:nvPicPr>
          <p:cNvPr id="18" name="Picture 6" descr="Image result for 3D printing Hearing aid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1373" y="2093151"/>
            <a:ext cx="1078902" cy="69049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4114800" y="3132556"/>
            <a:ext cx="3429000" cy="91440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4114800" y="4330987"/>
            <a:ext cx="3429000" cy="91440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114800" y="5498812"/>
            <a:ext cx="3429000" cy="91440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13"/>
          <a:stretch>
            <a:fillRect/>
          </a:stretch>
        </p:blipFill>
        <p:spPr>
          <a:xfrm>
            <a:off x="4540010" y="3228555"/>
            <a:ext cx="963641" cy="726680"/>
          </a:xfrm>
          <a:prstGeom prst="rect">
            <a:avLst/>
          </a:prstGeom>
          <a:effectLst>
            <a:softEdge rad="63500"/>
          </a:effectLst>
        </p:spPr>
      </p:pic>
      <p:pic>
        <p:nvPicPr>
          <p:cNvPr id="26" name="Picture 11"/>
          <p:cNvPicPr>
            <a:picLocks noChangeAspect="1" noChangeArrowheads="1"/>
          </p:cNvPicPr>
          <p:nvPr/>
        </p:nvPicPr>
        <p:blipFill>
          <a:blip r:embed="rId14" cstate="print"/>
          <a:srcRect/>
          <a:stretch>
            <a:fillRect/>
          </a:stretch>
        </p:blipFill>
        <p:spPr bwMode="auto">
          <a:xfrm>
            <a:off x="6120423" y="3209340"/>
            <a:ext cx="1137954" cy="765109"/>
          </a:xfrm>
          <a:prstGeom prst="rect">
            <a:avLst/>
          </a:prstGeom>
          <a:ln>
            <a:noFill/>
          </a:ln>
          <a:effectLst>
            <a:softEdge rad="112500"/>
          </a:effectLst>
        </p:spPr>
      </p:pic>
      <p:pic>
        <p:nvPicPr>
          <p:cNvPr id="28" name="图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47970" y="4362720"/>
            <a:ext cx="1110407" cy="831510"/>
          </a:xfrm>
          <a:prstGeom prst="rect">
            <a:avLst/>
          </a:prstGeom>
          <a:effectLst>
            <a:softEdge rad="63500"/>
          </a:effectLst>
        </p:spPr>
      </p:pic>
      <p:pic>
        <p:nvPicPr>
          <p:cNvPr id="12" name="图片 11"/>
          <p:cNvPicPr>
            <a:picLocks noChangeAspect="1"/>
          </p:cNvPicPr>
          <p:nvPr/>
        </p:nvPicPr>
        <p:blipFill>
          <a:blip r:embed="rId16"/>
          <a:stretch>
            <a:fillRect/>
          </a:stretch>
        </p:blipFill>
        <p:spPr>
          <a:xfrm>
            <a:off x="4540010" y="4401039"/>
            <a:ext cx="1022590" cy="754873"/>
          </a:xfrm>
          <a:prstGeom prst="rect">
            <a:avLst/>
          </a:prstGeom>
          <a:effectLst>
            <a:softEdge rad="63500"/>
          </a:effectLst>
        </p:spPr>
      </p:pic>
      <p:pic>
        <p:nvPicPr>
          <p:cNvPr id="29" name="Picture 2" descr="Image result for 3D printing AR-15 assault rifl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051310" y="5562600"/>
            <a:ext cx="1356775" cy="80244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a:blip r:embed="rId18"/>
          <a:stretch>
            <a:fillRect/>
          </a:stretch>
        </p:blipFill>
        <p:spPr>
          <a:xfrm>
            <a:off x="4572000" y="5529418"/>
            <a:ext cx="990600" cy="891649"/>
          </a:xfrm>
          <a:prstGeom prst="rect">
            <a:avLst/>
          </a:prstGeom>
          <a:effectLst>
            <a:softEdge rad="63500"/>
          </a:effectLst>
        </p:spPr>
      </p:pic>
    </p:spTree>
    <p:extLst>
      <p:ext uri="{BB962C8B-B14F-4D97-AF65-F5344CB8AC3E}">
        <p14:creationId xmlns:p14="http://schemas.microsoft.com/office/powerpoint/2010/main" val="1171097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762000"/>
            <a:ext cx="9148479" cy="5791200"/>
          </a:xfrm>
          <a:prstGeom prst="rect">
            <a:avLst/>
          </a:prstGeom>
        </p:spPr>
      </p:pic>
      <p:graphicFrame>
        <p:nvGraphicFramePr>
          <p:cNvPr id="15" name="Content Placeholder 4"/>
          <p:cNvGraphicFramePr>
            <a:graphicFrameLocks/>
          </p:cNvGraphicFramePr>
          <p:nvPr>
            <p:extLst>
              <p:ext uri="{D42A27DB-BD31-4B8C-83A1-F6EECF244321}">
                <p14:modId xmlns:p14="http://schemas.microsoft.com/office/powerpoint/2010/main" val="3732358780"/>
              </p:ext>
            </p:extLst>
          </p:nvPr>
        </p:nvGraphicFramePr>
        <p:xfrm>
          <a:off x="-1371600" y="762000"/>
          <a:ext cx="8771138" cy="5745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itle 1"/>
          <p:cNvSpPr>
            <a:spLocks noGrp="1"/>
          </p:cNvSpPr>
          <p:nvPr>
            <p:ph type="title"/>
          </p:nvPr>
        </p:nvSpPr>
        <p:spPr>
          <a:xfrm>
            <a:off x="0" y="76200"/>
            <a:ext cx="9144000" cy="685800"/>
          </a:xfrm>
        </p:spPr>
        <p:txBody>
          <a:bodyPr/>
          <a:lstStyle/>
          <a:p>
            <a:r>
              <a:rPr lang="en-US" sz="4400" dirty="0" smtClean="0">
                <a:solidFill>
                  <a:schemeClr val="tx1"/>
                </a:solidFill>
              </a:rPr>
              <a:t>3D Printing Application</a:t>
            </a:r>
            <a:endParaRPr lang="en-US" sz="4400" dirty="0"/>
          </a:p>
        </p:txBody>
      </p:sp>
      <p:sp>
        <p:nvSpPr>
          <p:cNvPr id="6" name="矩形 5"/>
          <p:cNvSpPr/>
          <p:nvPr/>
        </p:nvSpPr>
        <p:spPr>
          <a:xfrm>
            <a:off x="2133600" y="2209800"/>
            <a:ext cx="12192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Health-care Tool</a:t>
            </a:r>
            <a:endParaRPr lang="zh-CN" altLang="en-US" sz="1600" b="1" dirty="0">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4343400"/>
            <a:ext cx="3697922" cy="1740199"/>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6800" y="1918239"/>
            <a:ext cx="1905000" cy="1891761"/>
          </a:xfrm>
          <a:prstGeom prst="rect">
            <a:avLst/>
          </a:prstGeom>
        </p:spPr>
      </p:pic>
      <p:sp>
        <p:nvSpPr>
          <p:cNvPr id="8" name="矩形 7"/>
          <p:cNvSpPr/>
          <p:nvPr/>
        </p:nvSpPr>
        <p:spPr>
          <a:xfrm>
            <a:off x="2438400" y="3301425"/>
            <a:ext cx="11430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Aerospace Unit</a:t>
            </a:r>
            <a:endParaRPr lang="zh-CN" altLang="en-US" sz="1600" b="1" dirty="0">
              <a:latin typeface="Calibri" panose="020F0502020204030204" pitchFamily="34" charset="0"/>
              <a:cs typeface="Calibri" panose="020F0502020204030204" pitchFamily="34" charset="0"/>
            </a:endParaRPr>
          </a:p>
        </p:txBody>
      </p:sp>
      <p:sp>
        <p:nvSpPr>
          <p:cNvPr id="9" name="矩形 8"/>
          <p:cNvSpPr/>
          <p:nvPr/>
        </p:nvSpPr>
        <p:spPr>
          <a:xfrm>
            <a:off x="1828800" y="1066800"/>
            <a:ext cx="1328247"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Industrial Product</a:t>
            </a:r>
            <a:endParaRPr lang="zh-CN" altLang="en-US" sz="1600" b="1" dirty="0">
              <a:latin typeface="Calibri" panose="020F0502020204030204" pitchFamily="34" charset="0"/>
              <a:cs typeface="Calibri" panose="020F0502020204030204" pitchFamily="34" charset="0"/>
            </a:endParaRPr>
          </a:p>
        </p:txBody>
      </p:sp>
      <p:sp>
        <p:nvSpPr>
          <p:cNvPr id="10" name="矩形 9"/>
          <p:cNvSpPr/>
          <p:nvPr/>
        </p:nvSpPr>
        <p:spPr>
          <a:xfrm>
            <a:off x="2133600" y="4495800"/>
            <a:ext cx="1219200"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Biomedical</a:t>
            </a:r>
          </a:p>
          <a:p>
            <a:pPr lvl="0" algn="ctr"/>
            <a:r>
              <a:rPr lang="en-US" altLang="zh-CN" sz="1600" b="1" dirty="0">
                <a:latin typeface="Calibri" panose="020F0502020204030204" pitchFamily="34" charset="0"/>
                <a:cs typeface="Calibri" panose="020F0502020204030204" pitchFamily="34" charset="0"/>
              </a:rPr>
              <a:t>Organ</a:t>
            </a:r>
            <a:endParaRPr lang="zh-CN" altLang="en-US" sz="1600" b="1" dirty="0">
              <a:latin typeface="Calibri" panose="020F0502020204030204" pitchFamily="34" charset="0"/>
              <a:cs typeface="Calibri" panose="020F0502020204030204" pitchFamily="34" charset="0"/>
            </a:endParaRPr>
          </a:p>
        </p:txBody>
      </p:sp>
      <p:sp>
        <p:nvSpPr>
          <p:cNvPr id="11" name="矩形 10"/>
          <p:cNvSpPr/>
          <p:nvPr/>
        </p:nvSpPr>
        <p:spPr>
          <a:xfrm>
            <a:off x="2057400" y="5663625"/>
            <a:ext cx="890302" cy="584775"/>
          </a:xfrm>
          <a:prstGeom prst="rect">
            <a:avLst/>
          </a:prstGeom>
        </p:spPr>
        <p:txBody>
          <a:bodyPr wrap="square">
            <a:spAutoFit/>
          </a:bodyPr>
          <a:lstStyle/>
          <a:p>
            <a:pPr lvl="0" algn="ctr"/>
            <a:r>
              <a:rPr lang="en-US" altLang="zh-CN" sz="1600" b="1" dirty="0">
                <a:latin typeface="Calibri" panose="020F0502020204030204" pitchFamily="34" charset="0"/>
                <a:cs typeface="Calibri" panose="020F0502020204030204" pitchFamily="34" charset="0"/>
              </a:rPr>
              <a:t>Military Device</a:t>
            </a:r>
            <a:endParaRPr lang="zh-CN" altLang="en-US" sz="1600" b="1" dirty="0">
              <a:latin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1"/>
          <a:stretch>
            <a:fillRect/>
          </a:stretch>
        </p:blipFill>
        <p:spPr>
          <a:xfrm>
            <a:off x="7239000" y="2159308"/>
            <a:ext cx="1502923" cy="1498292"/>
          </a:xfrm>
          <a:prstGeom prst="rect">
            <a:avLst/>
          </a:prstGeom>
        </p:spPr>
      </p:pic>
    </p:spTree>
    <p:extLst>
      <p:ext uri="{BB962C8B-B14F-4D97-AF65-F5344CB8AC3E}">
        <p14:creationId xmlns:p14="http://schemas.microsoft.com/office/powerpoint/2010/main" val="198315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9600"/>
            <a:ext cx="9144000" cy="685800"/>
          </a:xfrm>
        </p:spPr>
        <p:txBody>
          <a:bodyPr/>
          <a:lstStyle/>
          <a:p>
            <a:r>
              <a:rPr lang="en-US" sz="4000" dirty="0" smtClean="0">
                <a:solidFill>
                  <a:schemeClr val="tx1"/>
                </a:solidFill>
              </a:rPr>
              <a:t>Is 3D </a:t>
            </a:r>
            <a:r>
              <a:rPr lang="en-US" sz="4000" smtClean="0">
                <a:solidFill>
                  <a:schemeClr val="tx1"/>
                </a:solidFill>
              </a:rPr>
              <a:t>printing system </a:t>
            </a:r>
            <a:r>
              <a:rPr lang="en-US" sz="4000" dirty="0" smtClean="0">
                <a:solidFill>
                  <a:schemeClr val="tx1"/>
                </a:solidFill>
              </a:rPr>
              <a:t>safe from attack?</a:t>
            </a:r>
            <a:endParaRPr lang="en-US" sz="4000" dirty="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838200"/>
            <a:ext cx="1828800" cy="2438399"/>
          </a:xfrm>
          <a:prstGeom prst="rect">
            <a:avLst/>
          </a:prstGeom>
        </p:spPr>
      </p:pic>
      <p:pic>
        <p:nvPicPr>
          <p:cNvPr id="25" name="图片 24"/>
          <p:cNvPicPr>
            <a:picLocks noChangeAspect="1"/>
          </p:cNvPicPr>
          <p:nvPr/>
        </p:nvPicPr>
        <p:blipFill>
          <a:blip r:embed="rId3"/>
          <a:stretch>
            <a:fillRect/>
          </a:stretch>
        </p:blipFill>
        <p:spPr>
          <a:xfrm>
            <a:off x="5943600" y="913274"/>
            <a:ext cx="2286000" cy="2287126"/>
          </a:xfrm>
          <a:prstGeom prst="rect">
            <a:avLst/>
          </a:prstGeom>
        </p:spPr>
      </p:pic>
      <p:pic>
        <p:nvPicPr>
          <p:cNvPr id="12" name="图片 11"/>
          <p:cNvPicPr>
            <a:picLocks noChangeAspect="1"/>
          </p:cNvPicPr>
          <p:nvPr/>
        </p:nvPicPr>
        <p:blipFill>
          <a:blip r:embed="rId4"/>
          <a:stretch>
            <a:fillRect/>
          </a:stretch>
        </p:blipFill>
        <p:spPr>
          <a:xfrm>
            <a:off x="838200" y="913274"/>
            <a:ext cx="2057400" cy="2264786"/>
          </a:xfrm>
          <a:prstGeom prst="rect">
            <a:avLst/>
          </a:prstGeom>
        </p:spPr>
      </p:pic>
    </p:spTree>
    <p:extLst>
      <p:ext uri="{BB962C8B-B14F-4D97-AF65-F5344CB8AC3E}">
        <p14:creationId xmlns:p14="http://schemas.microsoft.com/office/powerpoint/2010/main" val="84113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Image result for nexus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676197" y="3668887"/>
            <a:ext cx="1136770" cy="7762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381000" y="838200"/>
            <a:ext cx="8382000" cy="5641848"/>
          </a:xfrm>
        </p:spPr>
        <p:txBody>
          <a:bodyPr/>
          <a:lstStyle/>
          <a:p>
            <a:pPr marL="685800" lvl="2" indent="0">
              <a:buNone/>
            </a:pPr>
            <a:endParaRPr lang="en-US" sz="4000" dirty="0"/>
          </a:p>
          <a:p>
            <a:endParaRPr lang="en-US" dirty="0"/>
          </a:p>
        </p:txBody>
      </p:sp>
      <p:grpSp>
        <p:nvGrpSpPr>
          <p:cNvPr id="6" name="组合 5"/>
          <p:cNvGrpSpPr/>
          <p:nvPr/>
        </p:nvGrpSpPr>
        <p:grpSpPr>
          <a:xfrm>
            <a:off x="315540" y="914400"/>
            <a:ext cx="2895600" cy="2554224"/>
            <a:chOff x="-228600" y="1981200"/>
            <a:chExt cx="3983883" cy="350520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81200"/>
              <a:ext cx="3983883" cy="3505200"/>
            </a:xfrm>
            <a:prstGeom prst="rect">
              <a:avLst/>
            </a:prstGeom>
          </p:spPr>
        </p:pic>
        <p:pic>
          <p:nvPicPr>
            <p:cNvPr id="9" name="图片 8"/>
            <p:cNvPicPr>
              <a:picLocks noChangeAspect="1"/>
            </p:cNvPicPr>
            <p:nvPr/>
          </p:nvPicPr>
          <p:blipFill>
            <a:blip r:embed="rId4"/>
            <a:stretch>
              <a:fillRect/>
            </a:stretch>
          </p:blipFill>
          <p:spPr>
            <a:xfrm>
              <a:off x="1066800" y="2819400"/>
              <a:ext cx="1167675" cy="1450241"/>
            </a:xfrm>
            <a:prstGeom prst="rect">
              <a:avLst/>
            </a:prstGeom>
          </p:spPr>
        </p:pic>
      </p:gr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208" y="1164295"/>
            <a:ext cx="2318670" cy="2054434"/>
          </a:xfrm>
          <a:prstGeom prst="rect">
            <a:avLst/>
          </a:prstGeom>
        </p:spPr>
      </p:pic>
      <p:sp>
        <p:nvSpPr>
          <p:cNvPr id="14" name="Down Arrow 12"/>
          <p:cNvSpPr/>
          <p:nvPr/>
        </p:nvSpPr>
        <p:spPr>
          <a:xfrm rot="16200000">
            <a:off x="2999178" y="1833466"/>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Down Arrow 12"/>
          <p:cNvSpPr/>
          <p:nvPr/>
        </p:nvSpPr>
        <p:spPr>
          <a:xfrm rot="16200000">
            <a:off x="6210300" y="1827556"/>
            <a:ext cx="304800" cy="685800"/>
          </a:xfrm>
          <a:prstGeom prst="downArrow">
            <a:avLst/>
          </a:prstGeom>
          <a:solidFill>
            <a:srgbClr val="00B0F0"/>
          </a:solidFill>
          <a:ln>
            <a:noFill/>
          </a:ln>
          <a:effectLst>
            <a:glow rad="139700">
              <a:schemeClr val="accent2">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3"/>
          <p:cNvPicPr>
            <a:picLocks noChangeAspect="1"/>
          </p:cNvPicPr>
          <p:nvPr/>
        </p:nvPicPr>
        <p:blipFill>
          <a:blip r:embed="rId6"/>
          <a:stretch>
            <a:fillRect/>
          </a:stretch>
        </p:blipFill>
        <p:spPr>
          <a:xfrm>
            <a:off x="3733121" y="4706175"/>
            <a:ext cx="1846116" cy="1847025"/>
          </a:xfrm>
          <a:prstGeom prst="rect">
            <a:avLst/>
          </a:prstGeom>
        </p:spPr>
      </p:pic>
      <p:pic>
        <p:nvPicPr>
          <p:cNvPr id="16" name="图片 15"/>
          <p:cNvPicPr>
            <a:picLocks noChangeAspect="1"/>
          </p:cNvPicPr>
          <p:nvPr/>
        </p:nvPicPr>
        <p:blipFill>
          <a:blip r:embed="rId7"/>
          <a:stretch>
            <a:fillRect/>
          </a:stretch>
        </p:blipFill>
        <p:spPr>
          <a:xfrm rot="4600402">
            <a:off x="4445769" y="3988911"/>
            <a:ext cx="867111" cy="896110"/>
          </a:xfrm>
          <a:prstGeom prst="rect">
            <a:avLst/>
          </a:prstGeom>
        </p:spPr>
      </p:pic>
      <p:pic>
        <p:nvPicPr>
          <p:cNvPr id="17" name="图片 16"/>
          <p:cNvPicPr>
            <a:picLocks noChangeAspect="1"/>
          </p:cNvPicPr>
          <p:nvPr/>
        </p:nvPicPr>
        <p:blipFill>
          <a:blip r:embed="rId4"/>
          <a:stretch>
            <a:fillRect/>
          </a:stretch>
        </p:blipFill>
        <p:spPr>
          <a:xfrm>
            <a:off x="6096000" y="5293360"/>
            <a:ext cx="848700" cy="1056784"/>
          </a:xfrm>
          <a:prstGeom prst="rect">
            <a:avLst/>
          </a:prstGeom>
        </p:spPr>
      </p:pic>
      <p:sp>
        <p:nvSpPr>
          <p:cNvPr id="18" name="圆角矩形 17"/>
          <p:cNvSpPr/>
          <p:nvPr/>
        </p:nvSpPr>
        <p:spPr>
          <a:xfrm>
            <a:off x="6019800" y="4495800"/>
            <a:ext cx="2514600" cy="19812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88299" y="4456201"/>
            <a:ext cx="1765101" cy="830997"/>
          </a:xfrm>
          <a:prstGeom prst="rect">
            <a:avLst/>
          </a:prstGeom>
        </p:spPr>
        <p:txBody>
          <a:bodyPr wrap="square">
            <a:spAutoFit/>
          </a:bodyPr>
          <a:lstStyle/>
          <a:p>
            <a:pPr algn="ctr"/>
            <a:r>
              <a:rPr lang="en-US" altLang="zh-CN" sz="2400" b="1" dirty="0">
                <a:solidFill>
                  <a:srgbClr val="FF0000"/>
                </a:solidFill>
                <a:latin typeface="Calibri" panose="020F0502020204030204" pitchFamily="34" charset="0"/>
                <a:cs typeface="Calibri" panose="020F0502020204030204" pitchFamily="34" charset="0"/>
              </a:rPr>
              <a:t>IP </a:t>
            </a:r>
            <a:r>
              <a:rPr lang="en-US" altLang="zh-CN" sz="2400" b="1" dirty="0" smtClean="0">
                <a:solidFill>
                  <a:srgbClr val="FF0000"/>
                </a:solidFill>
                <a:latin typeface="Calibri" panose="020F0502020204030204" pitchFamily="34" charset="0"/>
                <a:cs typeface="Calibri" panose="020F0502020204030204" pitchFamily="34" charset="0"/>
              </a:rPr>
              <a:t>Design: G-code File</a:t>
            </a:r>
            <a:endParaRPr lang="zh-CN" altLang="en-US" sz="2400" b="1" dirty="0">
              <a:solidFill>
                <a:srgbClr val="FF0000"/>
              </a:solidFill>
              <a:latin typeface="Calibri" panose="020F0502020204030204" pitchFamily="34" charset="0"/>
              <a:cs typeface="Calibri" panose="020F0502020204030204" pitchFamily="34" charset="0"/>
            </a:endParaRPr>
          </a:p>
        </p:txBody>
      </p:sp>
      <p:pic>
        <p:nvPicPr>
          <p:cNvPr id="20" name="图片 19"/>
          <p:cNvPicPr>
            <a:picLocks noChangeAspect="1"/>
          </p:cNvPicPr>
          <p:nvPr/>
        </p:nvPicPr>
        <p:blipFill>
          <a:blip r:embed="rId8"/>
          <a:stretch>
            <a:fillRect/>
          </a:stretch>
        </p:blipFill>
        <p:spPr>
          <a:xfrm>
            <a:off x="7010400" y="1424749"/>
            <a:ext cx="1702473" cy="1533525"/>
          </a:xfrm>
          <a:prstGeom prst="rect">
            <a:avLst/>
          </a:prstGeom>
        </p:spPr>
      </p:pic>
      <p:pic>
        <p:nvPicPr>
          <p:cNvPr id="21" name="图片 20"/>
          <p:cNvPicPr>
            <a:picLocks noChangeAspect="1"/>
          </p:cNvPicPr>
          <p:nvPr/>
        </p:nvPicPr>
        <p:blipFill>
          <a:blip r:embed="rId9"/>
          <a:stretch>
            <a:fillRect/>
          </a:stretch>
        </p:blipFill>
        <p:spPr>
          <a:xfrm>
            <a:off x="7127934" y="5299178"/>
            <a:ext cx="1177866" cy="1036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p:cNvPicPr>
            <a:picLocks noChangeAspect="1"/>
          </p:cNvPicPr>
          <p:nvPr/>
        </p:nvPicPr>
        <p:blipFill>
          <a:blip r:embed="rId7"/>
          <a:stretch>
            <a:fillRect/>
          </a:stretch>
        </p:blipFill>
        <p:spPr>
          <a:xfrm rot="15290239">
            <a:off x="4455703" y="3059401"/>
            <a:ext cx="867111" cy="896110"/>
          </a:xfrm>
          <a:prstGeom prst="rect">
            <a:avLst/>
          </a:prstGeom>
        </p:spPr>
      </p:pic>
      <p:sp>
        <p:nvSpPr>
          <p:cNvPr id="25" name="Title 1"/>
          <p:cNvSpPr>
            <a:spLocks noGrp="1"/>
          </p:cNvSpPr>
          <p:nvPr>
            <p:ph type="title"/>
          </p:nvPr>
        </p:nvSpPr>
        <p:spPr>
          <a:xfrm>
            <a:off x="0" y="76200"/>
            <a:ext cx="9144000" cy="685800"/>
          </a:xfrm>
        </p:spPr>
        <p:txBody>
          <a:bodyPr/>
          <a:lstStyle/>
          <a:p>
            <a:r>
              <a:rPr lang="en-US" sz="4400" dirty="0" smtClean="0">
                <a:solidFill>
                  <a:schemeClr val="tx1"/>
                </a:solidFill>
              </a:rPr>
              <a:t>Unobtrusive Side-channel Attack</a:t>
            </a:r>
            <a:endParaRPr lang="en-US" sz="4400" dirty="0"/>
          </a:p>
        </p:txBody>
      </p:sp>
      <p:sp>
        <p:nvSpPr>
          <p:cNvPr id="26" name="圆角矩形 17"/>
          <p:cNvSpPr/>
          <p:nvPr/>
        </p:nvSpPr>
        <p:spPr>
          <a:xfrm>
            <a:off x="3429242" y="1066800"/>
            <a:ext cx="5486158" cy="5486400"/>
          </a:xfrm>
          <a:prstGeom prst="roundRect">
            <a:avLst>
              <a:gd name="adj" fmla="val 0"/>
            </a:avLst>
          </a:prstGeom>
          <a:noFill/>
          <a:ln w="3810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2"/>
          <p:cNvSpPr/>
          <p:nvPr/>
        </p:nvSpPr>
        <p:spPr>
          <a:xfrm>
            <a:off x="5121892" y="3668887"/>
            <a:ext cx="3973122" cy="523220"/>
          </a:xfrm>
          <a:prstGeom prst="rect">
            <a:avLst/>
          </a:prstGeom>
        </p:spPr>
        <p:txBody>
          <a:bodyPr wrap="square">
            <a:spAutoFit/>
          </a:bodyPr>
          <a:lstStyle/>
          <a:p>
            <a:r>
              <a:rPr lang="en-US" altLang="zh-CN" sz="2800" b="1" dirty="0" smtClean="0">
                <a:solidFill>
                  <a:schemeClr val="accent5">
                    <a:lumMod val="75000"/>
                  </a:schemeClr>
                </a:solidFill>
                <a:latin typeface="Calibri" panose="020F0502020204030204" pitchFamily="34" charset="0"/>
                <a:cs typeface="Calibri" panose="020F0502020204030204" pitchFamily="34" charset="0"/>
              </a:rPr>
              <a:t>Distance Physical Attack</a:t>
            </a:r>
            <a:endParaRPr lang="zh-CN" altLang="en-US" sz="2800" b="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821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Custom 2">
      <a:dk1>
        <a:sysClr val="windowText" lastClr="000000"/>
      </a:dk1>
      <a:lt1>
        <a:sysClr val="window" lastClr="FFFFFF"/>
      </a:lt1>
      <a:dk2>
        <a:srgbClr val="323232"/>
      </a:dk2>
      <a:lt2>
        <a:srgbClr val="E3DED1"/>
      </a:lt2>
      <a:accent1>
        <a:srgbClr val="FEBB36"/>
      </a:accent1>
      <a:accent2>
        <a:srgbClr val="536895"/>
      </a:accent2>
      <a:accent3>
        <a:srgbClr val="9F2936"/>
      </a:accent3>
      <a:accent4>
        <a:srgbClr val="4E8542"/>
      </a:accent4>
      <a:accent5>
        <a:srgbClr val="604878"/>
      </a:accent5>
      <a:accent6>
        <a:srgbClr val="C19859"/>
      </a:accent6>
      <a:hlink>
        <a:srgbClr val="536895"/>
      </a:hlink>
      <a:folHlink>
        <a:srgbClr val="536895"/>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323232"/>
    </a:dk2>
    <a:lt2>
      <a:srgbClr val="E3DED1"/>
    </a:lt2>
    <a:accent1>
      <a:srgbClr val="FEBB36"/>
    </a:accent1>
    <a:accent2>
      <a:srgbClr val="536895"/>
    </a:accent2>
    <a:accent3>
      <a:srgbClr val="9F2936"/>
    </a:accent3>
    <a:accent4>
      <a:srgbClr val="4E8542"/>
    </a:accent4>
    <a:accent5>
      <a:srgbClr val="604878"/>
    </a:accent5>
    <a:accent6>
      <a:srgbClr val="C19859"/>
    </a:accent6>
    <a:hlink>
      <a:srgbClr val="536895"/>
    </a:hlink>
    <a:folHlink>
      <a:srgbClr val="536895"/>
    </a:folHlink>
  </a:clrScheme>
</a:themeOverride>
</file>

<file path=docProps/app.xml><?xml version="1.0" encoding="utf-8"?>
<Properties xmlns="http://schemas.openxmlformats.org/officeDocument/2006/extended-properties" xmlns:vt="http://schemas.openxmlformats.org/officeDocument/2006/docPropsVTypes">
  <Template/>
  <TotalTime>49845</TotalTime>
  <Words>1146</Words>
  <Application>Microsoft Office PowerPoint</Application>
  <PresentationFormat>全屏显示(4:3)</PresentationFormat>
  <Paragraphs>268</Paragraphs>
  <Slides>48</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微軟正黑體</vt:lpstr>
      <vt:lpstr>新細明體</vt:lpstr>
      <vt:lpstr>Tw Cen MT</vt:lpstr>
      <vt:lpstr>华文仿宋</vt:lpstr>
      <vt:lpstr>宋体</vt:lpstr>
      <vt:lpstr>Arial</vt:lpstr>
      <vt:lpstr>Calibri</vt:lpstr>
      <vt:lpstr>Cambria Math</vt:lpstr>
      <vt:lpstr>Wingdings</vt:lpstr>
      <vt:lpstr>Wingdings 2</vt:lpstr>
      <vt:lpstr>Median</vt:lpstr>
      <vt:lpstr>My Smartphone Knows What You Print: Exploring Smartphone-based Side-channel Attacks Against 3D Printers</vt:lpstr>
      <vt:lpstr>3D Printing</vt:lpstr>
      <vt:lpstr>3D Printing Principle</vt:lpstr>
      <vt:lpstr>3D Printer</vt:lpstr>
      <vt:lpstr>3D Printing Market</vt:lpstr>
      <vt:lpstr>3D Printing Application</vt:lpstr>
      <vt:lpstr>3D Printing Application</vt:lpstr>
      <vt:lpstr>Is 3D printing system safe from attack?</vt:lpstr>
      <vt:lpstr>Unobtrusive Side-channel Attack</vt:lpstr>
      <vt:lpstr>Side-channel Attack Principle</vt:lpstr>
      <vt:lpstr>Our proposed 3D Printer IP Attack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Evaluation (1/5)</vt:lpstr>
      <vt:lpstr>Evaluation (2/5)</vt:lpstr>
      <vt:lpstr>Evaluation (3/5)</vt:lpstr>
      <vt:lpstr>Evaluation (4/5)</vt:lpstr>
      <vt:lpstr>Evaluation (5/5)</vt:lpstr>
      <vt:lpstr>Questions</vt:lpstr>
      <vt:lpstr>Model Accuracy and Frame Size</vt:lpstr>
      <vt:lpstr>Questions</vt:lpstr>
      <vt:lpstr>Reconstruction Performance with Attack Distance </vt:lpstr>
      <vt:lpstr>Questions</vt:lpstr>
      <vt:lpstr>Smartphone Orientation </vt:lpstr>
      <vt:lpstr>Smartphone Orientation </vt:lpstr>
      <vt:lpstr>IP-sensitive, privacy designs are not safe on 3D printer</vt:lpstr>
      <vt:lpstr>How can we defend side-channel attack?</vt:lpstr>
      <vt:lpstr>Defense Method Metric</vt:lpstr>
      <vt:lpstr>Defense Mechanism</vt:lpstr>
      <vt:lpstr>Defense Mechanism</vt:lpstr>
      <vt:lpstr>Thank you!  Q &amp; A</vt:lpstr>
      <vt:lpstr>Directional Movement Prediction</vt:lpstr>
      <vt:lpstr>Related Work</vt:lpstr>
      <vt:lpstr>Evaluation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Fengbo Ren</dc:creator>
  <cp:lastModifiedBy>Neo</cp:lastModifiedBy>
  <cp:revision>3131</cp:revision>
  <cp:lastPrinted>2016-09-06T16:58:23Z</cp:lastPrinted>
  <dcterms:created xsi:type="dcterms:W3CDTF">2006-03-07T06:09:02Z</dcterms:created>
  <dcterms:modified xsi:type="dcterms:W3CDTF">2016-12-16T16:30:37Z</dcterms:modified>
</cp:coreProperties>
</file>